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4" r:id="rId8"/>
    <p:sldId id="272" r:id="rId9"/>
    <p:sldId id="273" r:id="rId10"/>
    <p:sldId id="266" r:id="rId11"/>
    <p:sldId id="267" r:id="rId12"/>
    <p:sldId id="268" r:id="rId13"/>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FBFC"/>
    <a:srgbClr val="322FB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512"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1"/>
        <c:ser>
          <c:idx val="0"/>
          <c:order val="0"/>
          <c:tx>
            <c:strRef>
              <c:f>Sheet1!$B$1</c:f>
              <c:strCache>
                <c:ptCount val="1"/>
                <c:pt idx="0">
                  <c:v>Measuring instruments</c:v>
                </c:pt>
              </c:strCache>
            </c:strRef>
          </c:tx>
          <c:spPr>
            <a:gradFill rotWithShape="1">
              <a:gsLst>
                <a:gs pos="0">
                  <a:schemeClr val="accent1">
                    <a:tint val="100000"/>
                    <a:shade val="100000"/>
                    <a:satMod val="130000"/>
                  </a:schemeClr>
                </a:gs>
                <a:gs pos="100000">
                  <a:schemeClr val="accent1">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1"/>
          <c:cat>
            <c:strRef>
              <c:f>Sheet1!$A$2:$A$6</c:f>
              <c:strCache>
                <c:ptCount val="5"/>
                <c:pt idx="0">
                  <c:v>FY2022</c:v>
                </c:pt>
                <c:pt idx="1">
                  <c:v>FY2023</c:v>
                </c:pt>
                <c:pt idx="2">
                  <c:v>FY2024</c:v>
                </c:pt>
                <c:pt idx="3">
                  <c:v>FY2025</c:v>
                </c:pt>
                <c:pt idx="4">
                  <c:v>FY2026</c:v>
                </c:pt>
              </c:strCache>
            </c:strRef>
          </c:cat>
          <c:val>
            <c:numRef>
              <c:f>Sheet1!$B$2:$B$6</c:f>
              <c:numCache>
                <c:formatCode>General</c:formatCode>
                <c:ptCount val="5"/>
                <c:pt idx="0">
                  <c:v>12880</c:v>
                </c:pt>
                <c:pt idx="1">
                  <c:v>13343</c:v>
                </c:pt>
                <c:pt idx="2">
                  <c:v>12218</c:v>
                </c:pt>
                <c:pt idx="3">
                  <c:v>13755</c:v>
                </c:pt>
                <c:pt idx="4">
                  <c:v>15404</c:v>
                </c:pt>
              </c:numCache>
            </c:numRef>
          </c:val>
          <c:extLst>
            <c:ext xmlns:c16="http://schemas.microsoft.com/office/drawing/2014/chart" uri="{C3380CC4-5D6E-409C-BE32-E72D297353CC}">
              <c16:uniqueId val="{00000000-BE5C-46AB-866A-CD3210A14FAE}"/>
            </c:ext>
          </c:extLst>
        </c:ser>
        <c:ser>
          <c:idx val="1"/>
          <c:order val="1"/>
          <c:tx>
            <c:strRef>
              <c:f>Sheet1!$C$1</c:f>
              <c:strCache>
                <c:ptCount val="1"/>
                <c:pt idx="0">
                  <c:v>Property</c:v>
                </c:pt>
              </c:strCache>
            </c:strRef>
          </c:tx>
          <c:spPr>
            <a:gradFill rotWithShape="1">
              <a:gsLst>
                <a:gs pos="0">
                  <a:schemeClr val="accent2">
                    <a:tint val="100000"/>
                    <a:shade val="100000"/>
                    <a:satMod val="130000"/>
                  </a:schemeClr>
                </a:gs>
                <a:gs pos="100000">
                  <a:schemeClr val="accent2">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1"/>
          <c:cat>
            <c:strRef>
              <c:f>Sheet1!$A$2:$A$6</c:f>
              <c:strCache>
                <c:ptCount val="5"/>
                <c:pt idx="0">
                  <c:v>FY2022</c:v>
                </c:pt>
                <c:pt idx="1">
                  <c:v>FY2023</c:v>
                </c:pt>
                <c:pt idx="2">
                  <c:v>FY2024</c:v>
                </c:pt>
                <c:pt idx="3">
                  <c:v>FY2025</c:v>
                </c:pt>
                <c:pt idx="4">
                  <c:v>FY2026</c:v>
                </c:pt>
              </c:strCache>
            </c:strRef>
          </c:cat>
          <c:val>
            <c:numRef>
              <c:f>Sheet1!$C$2:$C$6</c:f>
              <c:numCache>
                <c:formatCode>General</c:formatCode>
                <c:ptCount val="5"/>
                <c:pt idx="0">
                  <c:v>332</c:v>
                </c:pt>
                <c:pt idx="1">
                  <c:v>5552</c:v>
                </c:pt>
                <c:pt idx="2">
                  <c:v>5747</c:v>
                </c:pt>
                <c:pt idx="3">
                  <c:v>-5994</c:v>
                </c:pt>
                <c:pt idx="4">
                  <c:v>5202</c:v>
                </c:pt>
              </c:numCache>
            </c:numRef>
          </c:val>
          <c:extLst>
            <c:ext xmlns:c16="http://schemas.microsoft.com/office/drawing/2014/chart" uri="{C3380CC4-5D6E-409C-BE32-E72D297353CC}">
              <c16:uniqueId val="{00000001-BE5C-46AB-866A-CD3210A14FAE}"/>
            </c:ext>
          </c:extLst>
        </c:ser>
        <c:ser>
          <c:idx val="2"/>
          <c:order val="2"/>
          <c:tx>
            <c:strRef>
              <c:f>Sheet1!$D$1</c:f>
              <c:strCache>
                <c:ptCount val="1"/>
                <c:pt idx="0">
                  <c:v>Hose and Marine</c:v>
                </c:pt>
              </c:strCache>
            </c:strRef>
          </c:tx>
          <c:spPr>
            <a:gradFill rotWithShape="1">
              <a:gsLst>
                <a:gs pos="0">
                  <a:schemeClr val="accent3">
                    <a:tint val="100000"/>
                    <a:shade val="100000"/>
                    <a:satMod val="130000"/>
                  </a:schemeClr>
                </a:gs>
                <a:gs pos="100000">
                  <a:schemeClr val="accent3">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1"/>
          <c:cat>
            <c:strRef>
              <c:f>Sheet1!$A$2:$A$6</c:f>
              <c:strCache>
                <c:ptCount val="5"/>
                <c:pt idx="0">
                  <c:v>FY2022</c:v>
                </c:pt>
                <c:pt idx="1">
                  <c:v>FY2023</c:v>
                </c:pt>
                <c:pt idx="2">
                  <c:v>FY2024</c:v>
                </c:pt>
                <c:pt idx="3">
                  <c:v>FY2025</c:v>
                </c:pt>
                <c:pt idx="4">
                  <c:v>FY2026</c:v>
                </c:pt>
              </c:strCache>
            </c:strRef>
          </c:cat>
          <c:val>
            <c:numRef>
              <c:f>Sheet1!$D$2:$D$6</c:f>
              <c:numCache>
                <c:formatCode>General</c:formatCode>
                <c:ptCount val="5"/>
                <c:pt idx="0">
                  <c:v>2156</c:v>
                </c:pt>
                <c:pt idx="1">
                  <c:v>1824</c:v>
                </c:pt>
                <c:pt idx="2">
                  <c:v>2488</c:v>
                </c:pt>
                <c:pt idx="3">
                  <c:v>0</c:v>
                </c:pt>
                <c:pt idx="4">
                  <c:v>0</c:v>
                </c:pt>
              </c:numCache>
            </c:numRef>
          </c:val>
          <c:extLst>
            <c:ext xmlns:c16="http://schemas.microsoft.com/office/drawing/2014/chart" uri="{C3380CC4-5D6E-409C-BE32-E72D297353CC}">
              <c16:uniqueId val="{00000002-BE5C-46AB-866A-CD3210A14FAE}"/>
            </c:ext>
          </c:extLst>
        </c:ser>
        <c:dLbls>
          <c:showLegendKey val="0"/>
          <c:showVal val="0"/>
          <c:showCatName val="0"/>
          <c:showSerName val="0"/>
          <c:showPercent val="0"/>
          <c:showBubbleSize val="0"/>
        </c:dLbls>
        <c:gapWidth val="150"/>
        <c:overlap val="100"/>
        <c:axId val="-2068027336"/>
        <c:axId val="-2113994440"/>
      </c:barChart>
      <c:catAx>
        <c:axId val="-2068027336"/>
        <c:scaling>
          <c:orientation val="minMax"/>
        </c:scaling>
        <c:delete val="0"/>
        <c:axPos val="b"/>
        <c:numFmt formatCode="General" sourceLinked="0"/>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113994440"/>
        <c:crosses val="autoZero"/>
        <c:auto val="1"/>
        <c:lblAlgn val="ctr"/>
        <c:lblOffset val="100"/>
        <c:noMultiLvlLbl val="0"/>
      </c:catAx>
      <c:valAx>
        <c:axId val="-211399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6802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1"/>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D215988E-BE42-47B6-BAA7-9976ABF27B22}" type="datetimeFigureOut">
              <a:rPr lang="en-SG" smtClean="0"/>
              <a:t>22/10/2026</a:t>
            </a:fld>
            <a:endParaRPr lang="en-SG"/>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9377317"/>
            <a:ext cx="2945659" cy="49534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50443" y="9377317"/>
            <a:ext cx="2945659" cy="495347"/>
          </a:xfrm>
          <a:prstGeom prst="rect">
            <a:avLst/>
          </a:prstGeom>
        </p:spPr>
        <p:txBody>
          <a:bodyPr vert="horz" lIns="91440" tIns="45720" rIns="91440" bIns="45720" rtlCol="0" anchor="b"/>
          <a:lstStyle>
            <a:lvl1pPr algn="r">
              <a:defRPr sz="1200"/>
            </a:lvl1pPr>
          </a:lstStyle>
          <a:p>
            <a:fld id="{FB388B3D-3C8A-443E-BEB4-EF65D8F81D67}" type="slidenum">
              <a:rPr lang="en-SG" smtClean="0"/>
              <a:t>‹#›</a:t>
            </a:fld>
            <a:endParaRPr lang="en-SG"/>
          </a:p>
        </p:txBody>
      </p:sp>
    </p:spTree>
    <p:extLst>
      <p:ext uri="{BB962C8B-B14F-4D97-AF65-F5344CB8AC3E}">
        <p14:creationId xmlns:p14="http://schemas.microsoft.com/office/powerpoint/2010/main" val="87963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SG"/>
          </a:p>
        </p:txBody>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FB388B3D-3C8A-443E-BEB4-EF65D8F81D67}" type="slidenum">
              <a:rPr lang="en-SG" smtClean="0"/>
              <a:t>7</a:t>
            </a:fld>
            <a:endParaRPr lang="en-SG"/>
          </a:p>
        </p:txBody>
      </p:sp>
    </p:spTree>
    <p:extLst>
      <p:ext uri="{BB962C8B-B14F-4D97-AF65-F5344CB8AC3E}">
        <p14:creationId xmlns:p14="http://schemas.microsoft.com/office/powerpoint/2010/main" val="560085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A34A7-6C32-EA5B-AEA3-13189F7CD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C29744-2A0A-08FB-66A9-EFEFC171B95B}"/>
              </a:ext>
            </a:extLst>
          </p:cNvPr>
          <p:cNvSpPr>
            <a:spLocks noGrp="1" noRot="1" noChangeAspect="1"/>
          </p:cNvSpPr>
          <p:nvPr>
            <p:ph type="sldImg"/>
          </p:nvPr>
        </p:nvSpPr>
        <p:spPr/>
        <p:txBody>
          <a:bodyPr/>
          <a:lstStyle/>
          <a:p>
            <a:endParaRPr lang="en-SG"/>
          </a:p>
        </p:txBody>
      </p:sp>
      <p:sp>
        <p:nvSpPr>
          <p:cNvPr id="3" name="Notes Placeholder 2">
            <a:extLst>
              <a:ext uri="{FF2B5EF4-FFF2-40B4-BE49-F238E27FC236}">
                <a16:creationId xmlns:a16="http://schemas.microsoft.com/office/drawing/2014/main" id="{D0324FD7-8E37-0DC8-3583-8965A2F0D832}"/>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4F61A0FD-D59D-D3C7-A908-D64762182C1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388B3D-3C8A-443E-BEB4-EF65D8F81D67}" type="slidenum">
              <a:rPr kumimoji="0" lang="en-S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S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82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46CCA-5723-3D7F-39DD-3E4A79F33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C5DE4-8405-F065-00A9-D072ED469F6D}"/>
              </a:ext>
            </a:extLst>
          </p:cNvPr>
          <p:cNvSpPr>
            <a:spLocks noGrp="1" noRot="1" noChangeAspect="1"/>
          </p:cNvSpPr>
          <p:nvPr>
            <p:ph type="sldImg"/>
          </p:nvPr>
        </p:nvSpPr>
        <p:spPr/>
        <p:txBody>
          <a:bodyPr/>
          <a:lstStyle/>
          <a:p>
            <a:endParaRPr lang="en-SG"/>
          </a:p>
        </p:txBody>
      </p:sp>
      <p:sp>
        <p:nvSpPr>
          <p:cNvPr id="3" name="Notes Placeholder 2">
            <a:extLst>
              <a:ext uri="{FF2B5EF4-FFF2-40B4-BE49-F238E27FC236}">
                <a16:creationId xmlns:a16="http://schemas.microsoft.com/office/drawing/2014/main" id="{18BD63FB-E7EA-BBA1-6E97-4BC7180C3B06}"/>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805705A0-59E7-E721-0AD2-C200EE42499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B388B3D-3C8A-443E-BEB4-EF65D8F81D67}" type="slidenum">
              <a:rPr kumimoji="0" lang="en-SG"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SG"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073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263640" y="0"/>
            <a:ext cx="502920" cy="6858000"/>
          </a:xfrm>
          <a:prstGeom prst="rect">
            <a:avLst/>
          </a:prstGeom>
          <a:solidFill>
            <a:srgbClr val="142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640080"/>
            <a:ext cx="4389120" cy="707886"/>
          </a:xfrm>
          <a:prstGeom prst="rect">
            <a:avLst/>
          </a:prstGeom>
          <a:noFill/>
        </p:spPr>
        <p:txBody>
          <a:bodyPr wrap="square" lIns="45720" rIns="45720" anchor="t">
            <a:spAutoFit/>
          </a:bodyPr>
          <a:lstStyle/>
          <a:p>
            <a:pPr algn="l">
              <a:spcAft>
                <a:spcPts val="500"/>
              </a:spcAft>
            </a:pPr>
            <a:r>
              <a:rPr sz="4000" b="1" dirty="0">
                <a:solidFill>
                  <a:srgbClr val="322FB7"/>
                </a:solidFill>
                <a:latin typeface="Aptos"/>
              </a:rPr>
              <a:t>GRP LIMITED</a:t>
            </a:r>
          </a:p>
        </p:txBody>
      </p:sp>
      <p:sp>
        <p:nvSpPr>
          <p:cNvPr id="6" name="TextBox 5"/>
          <p:cNvSpPr txBox="1"/>
          <p:nvPr/>
        </p:nvSpPr>
        <p:spPr>
          <a:xfrm>
            <a:off x="777240" y="1828800"/>
            <a:ext cx="5303520" cy="1463040"/>
          </a:xfrm>
          <a:prstGeom prst="rect">
            <a:avLst/>
          </a:prstGeom>
          <a:noFill/>
        </p:spPr>
        <p:txBody>
          <a:bodyPr wrap="square" lIns="45720" rIns="45720" anchor="t">
            <a:spAutoFit/>
          </a:bodyPr>
          <a:lstStyle/>
          <a:p>
            <a:pPr algn="l">
              <a:spcAft>
                <a:spcPts val="500"/>
              </a:spcAft>
            </a:pPr>
            <a:r>
              <a:rPr sz="4000" b="1">
                <a:solidFill>
                  <a:srgbClr val="244230"/>
                </a:solidFill>
                <a:latin typeface="Aptos"/>
              </a:rPr>
              <a:t>ANNUAL GENERAL</a:t>
            </a:r>
          </a:p>
          <a:p>
            <a:pPr algn="l">
              <a:spcAft>
                <a:spcPts val="500"/>
              </a:spcAft>
            </a:pPr>
            <a:r>
              <a:rPr sz="4000" b="1">
                <a:solidFill>
                  <a:srgbClr val="244230"/>
                </a:solidFill>
                <a:latin typeface="Aptos"/>
              </a:rPr>
              <a:t>MEETING</a:t>
            </a:r>
          </a:p>
        </p:txBody>
      </p:sp>
      <p:sp>
        <p:nvSpPr>
          <p:cNvPr id="7" name="TextBox 6"/>
          <p:cNvSpPr txBox="1"/>
          <p:nvPr/>
        </p:nvSpPr>
        <p:spPr>
          <a:xfrm>
            <a:off x="804672" y="3657600"/>
            <a:ext cx="5029200" cy="407676"/>
          </a:xfrm>
          <a:prstGeom prst="rect">
            <a:avLst/>
          </a:prstGeom>
          <a:noFill/>
        </p:spPr>
        <p:txBody>
          <a:bodyPr wrap="square" lIns="45720" rIns="45720" anchor="t">
            <a:spAutoFit/>
          </a:bodyPr>
          <a:lstStyle/>
          <a:p>
            <a:pPr algn="l">
              <a:spcAft>
                <a:spcPts val="500"/>
              </a:spcAft>
            </a:pPr>
            <a:r>
              <a:rPr sz="2049" b="1" dirty="0">
                <a:solidFill>
                  <a:srgbClr val="244230"/>
                </a:solidFill>
                <a:latin typeface="Aptos"/>
              </a:rPr>
              <a:t>FY2026 BUSINESS </a:t>
            </a:r>
            <a:r>
              <a:rPr lang="en-SG" sz="2049" b="1" dirty="0">
                <a:solidFill>
                  <a:srgbClr val="244230"/>
                </a:solidFill>
                <a:latin typeface="Aptos"/>
              </a:rPr>
              <a:t>OVERVIEW</a:t>
            </a:r>
            <a:endParaRPr sz="2049" b="1" dirty="0">
              <a:solidFill>
                <a:srgbClr val="244230"/>
              </a:solidFill>
              <a:latin typeface="Aptos"/>
            </a:endParaRPr>
          </a:p>
        </p:txBody>
      </p:sp>
      <p:sp>
        <p:nvSpPr>
          <p:cNvPr id="8" name="Rectangle 7"/>
          <p:cNvSpPr/>
          <p:nvPr/>
        </p:nvSpPr>
        <p:spPr>
          <a:xfrm>
            <a:off x="804672" y="4343400"/>
            <a:ext cx="685800" cy="54864"/>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04672" y="4645152"/>
            <a:ext cx="4754880" cy="365760"/>
          </a:xfrm>
          <a:prstGeom prst="rect">
            <a:avLst/>
          </a:prstGeom>
          <a:noFill/>
        </p:spPr>
        <p:txBody>
          <a:bodyPr wrap="square" lIns="45720" rIns="45720" anchor="t">
            <a:spAutoFit/>
          </a:bodyPr>
          <a:lstStyle/>
          <a:p>
            <a:pPr algn="l">
              <a:spcAft>
                <a:spcPts val="500"/>
              </a:spcAft>
            </a:pPr>
            <a:r>
              <a:rPr sz="2049" b="0">
                <a:solidFill>
                  <a:srgbClr val="244230"/>
                </a:solidFill>
                <a:latin typeface="Aptos"/>
              </a:rPr>
              <a:t>23 October 2026</a:t>
            </a:r>
          </a:p>
        </p:txBody>
      </p:sp>
      <p:sp>
        <p:nvSpPr>
          <p:cNvPr id="10" name="TextBox 9"/>
          <p:cNvSpPr txBox="1"/>
          <p:nvPr/>
        </p:nvSpPr>
        <p:spPr>
          <a:xfrm>
            <a:off x="594360" y="6309360"/>
            <a:ext cx="5276087" cy="307777"/>
          </a:xfrm>
          <a:prstGeom prst="rect">
            <a:avLst/>
          </a:prstGeom>
          <a:noFill/>
        </p:spPr>
        <p:txBody>
          <a:bodyPr wrap="square" lIns="45720" rIns="45720" anchor="t">
            <a:spAutoFit/>
          </a:bodyPr>
          <a:lstStyle/>
          <a:p>
            <a:pPr algn="l">
              <a:spcAft>
                <a:spcPts val="500"/>
              </a:spcAft>
            </a:pPr>
            <a:r>
              <a:rPr lang="en-SG" sz="1400" b="1" dirty="0">
                <a:solidFill>
                  <a:srgbClr val="244230"/>
                </a:solidFill>
                <a:latin typeface="Aptos"/>
              </a:rPr>
              <a:t>Mission : GRP is committed to maximising value to shareholders </a:t>
            </a:r>
            <a:endParaRPr sz="1400" b="1" dirty="0">
              <a:solidFill>
                <a:srgbClr val="244230"/>
              </a:solidFill>
              <a:latin typeface="Aptos"/>
            </a:endParaRPr>
          </a:p>
        </p:txBody>
      </p:sp>
      <p:sp>
        <p:nvSpPr>
          <p:cNvPr id="11" name="Rectangle 10"/>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a:extLst>
              <a:ext uri="{FF2B5EF4-FFF2-40B4-BE49-F238E27FC236}">
                <a16:creationId xmlns:a16="http://schemas.microsoft.com/office/drawing/2014/main" id="{643891C6-6674-EA51-80EA-E3DDD82CEB9E}"/>
              </a:ext>
            </a:extLst>
          </p:cNvPr>
          <p:cNvPicPr>
            <a:picLocks noChangeAspect="1"/>
          </p:cNvPicPr>
          <p:nvPr/>
        </p:nvPicPr>
        <p:blipFill>
          <a:blip r:embed="rId2"/>
          <a:stretch>
            <a:fillRect/>
          </a:stretch>
        </p:blipFill>
        <p:spPr>
          <a:xfrm>
            <a:off x="6949441" y="118873"/>
            <a:ext cx="5020054" cy="6537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TextBox 1"/>
          <p:cNvSpPr txBox="1"/>
          <p:nvPr/>
        </p:nvSpPr>
        <p:spPr>
          <a:xfrm>
            <a:off x="594360" y="203394"/>
            <a:ext cx="7772400" cy="400110"/>
          </a:xfrm>
          <a:prstGeom prst="rect">
            <a:avLst/>
          </a:prstGeom>
          <a:noFill/>
        </p:spPr>
        <p:txBody>
          <a:bodyPr wrap="square" lIns="45720" rIns="45720" anchor="t">
            <a:spAutoFit/>
          </a:bodyPr>
          <a:lstStyle/>
          <a:p>
            <a:pPr algn="l">
              <a:spcAft>
                <a:spcPts val="500"/>
              </a:spcAft>
            </a:pPr>
            <a:r>
              <a:rPr sz="2000" b="1" dirty="0">
                <a:solidFill>
                  <a:srgbClr val="FF0000"/>
                </a:solidFill>
                <a:latin typeface="Aptos"/>
              </a:rPr>
              <a:t>IMPORTANT INFORMATION</a:t>
            </a:r>
          </a:p>
        </p:txBody>
      </p:sp>
      <p:sp>
        <p:nvSpPr>
          <p:cNvPr id="3" name="TextBox 2"/>
          <p:cNvSpPr txBox="1"/>
          <p:nvPr/>
        </p:nvSpPr>
        <p:spPr>
          <a:xfrm>
            <a:off x="594360" y="603504"/>
            <a:ext cx="10881360" cy="566928"/>
          </a:xfrm>
          <a:prstGeom prst="rect">
            <a:avLst/>
          </a:prstGeom>
          <a:noFill/>
        </p:spPr>
        <p:txBody>
          <a:bodyPr wrap="square" lIns="45720" rIns="45720" anchor="t">
            <a:spAutoFit/>
          </a:bodyPr>
          <a:lstStyle/>
          <a:p>
            <a:pPr algn="l">
              <a:spcAft>
                <a:spcPts val="500"/>
              </a:spcAft>
            </a:pPr>
            <a:r>
              <a:rPr sz="3689" b="1">
                <a:solidFill>
                  <a:srgbClr val="244230"/>
                </a:solidFill>
                <a:latin typeface="Aptos"/>
              </a:rPr>
              <a:t>Disclaimer</a:t>
            </a: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02</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7" name="Rounded Rectangle 6"/>
          <p:cNvSpPr/>
          <p:nvPr/>
        </p:nvSpPr>
        <p:spPr>
          <a:xfrm>
            <a:off x="640080" y="1572768"/>
            <a:ext cx="10927080" cy="443484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14400" y="1810512"/>
            <a:ext cx="10332720" cy="4121000"/>
          </a:xfrm>
          <a:prstGeom prst="rect">
            <a:avLst/>
          </a:prstGeom>
          <a:noFill/>
        </p:spPr>
        <p:txBody>
          <a:bodyPr wrap="square" lIns="36576" tIns="27432" rIns="36576" bIns="27432">
            <a:spAutoFit/>
          </a:bodyPr>
          <a:lstStyle/>
          <a:p>
            <a:pPr>
              <a:spcAft>
                <a:spcPts val="1000"/>
              </a:spcAft>
            </a:pPr>
            <a:r>
              <a:rPr sz="1776" dirty="0">
                <a:solidFill>
                  <a:srgbClr val="27303B"/>
                </a:solidFill>
                <a:latin typeface="Aptos"/>
              </a:rPr>
              <a:t>•  Confidentiality: This presentation includes privileged and confidential information. Copying or distribution is prohibited. If received in error, delete all copies and notify GRP Limited at investor@grp.com.sg.</a:t>
            </a:r>
          </a:p>
          <a:p>
            <a:pPr>
              <a:spcAft>
                <a:spcPts val="1000"/>
              </a:spcAft>
            </a:pPr>
            <a:r>
              <a:rPr sz="1776" dirty="0">
                <a:solidFill>
                  <a:srgbClr val="27303B"/>
                </a:solidFill>
                <a:latin typeface="Aptos"/>
              </a:rPr>
              <a:t>•  Forward-looking statements: This presentation may contain statements subject to risks and uncertainties. Actual outcomes may differ materially from projections, and the Company assumes no obligation to update such statements after the presentation date.</a:t>
            </a:r>
          </a:p>
          <a:p>
            <a:pPr>
              <a:spcAft>
                <a:spcPts val="1000"/>
              </a:spcAft>
            </a:pPr>
            <a:r>
              <a:rPr sz="1776" dirty="0">
                <a:solidFill>
                  <a:srgbClr val="27303B"/>
                </a:solidFill>
                <a:latin typeface="Aptos"/>
              </a:rPr>
              <a:t>•  Risk factors may include industry and economic conditions, interest rates and cost of capital, competition, occupancy and rental income, collections, operating expenses, public policy changes, and availability of financing.</a:t>
            </a:r>
          </a:p>
          <a:p>
            <a:pPr>
              <a:spcAft>
                <a:spcPts val="1000"/>
              </a:spcAft>
            </a:pPr>
            <a:r>
              <a:rPr sz="1776" dirty="0">
                <a:solidFill>
                  <a:srgbClr val="27303B"/>
                </a:solidFill>
                <a:latin typeface="Aptos"/>
              </a:rPr>
              <a:t>•  Readers should not place undue reliance on forward-looking statements, which reflect management’s current perspective. Content is protected by copyright. Prior written consent is required to reproduce non-textual content.</a:t>
            </a:r>
          </a:p>
          <a:p>
            <a:pPr>
              <a:spcAft>
                <a:spcPts val="1000"/>
              </a:spcAft>
            </a:pPr>
            <a:r>
              <a:rPr sz="1776" dirty="0">
                <a:solidFill>
                  <a:srgbClr val="27303B"/>
                </a:solidFill>
                <a:latin typeface="Aptos"/>
              </a:rPr>
              <a:t>© 2026 GRP Limited. All rights reserved.</a:t>
            </a:r>
          </a:p>
        </p:txBody>
      </p:sp>
      <p:sp>
        <p:nvSpPr>
          <p:cNvPr id="9" name="Rectangle 8"/>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TextBox 1"/>
          <p:cNvSpPr txBox="1"/>
          <p:nvPr/>
        </p:nvSpPr>
        <p:spPr>
          <a:xfrm>
            <a:off x="594360" y="120426"/>
            <a:ext cx="7772400" cy="523220"/>
          </a:xfrm>
          <a:prstGeom prst="rect">
            <a:avLst/>
          </a:prstGeom>
          <a:noFill/>
        </p:spPr>
        <p:txBody>
          <a:bodyPr wrap="square" lIns="45720" rIns="45720" anchor="t">
            <a:spAutoFit/>
          </a:bodyPr>
          <a:lstStyle/>
          <a:p>
            <a:pPr algn="l">
              <a:spcAft>
                <a:spcPts val="500"/>
              </a:spcAft>
            </a:pPr>
            <a:r>
              <a:rPr sz="2800" b="1" dirty="0">
                <a:solidFill>
                  <a:srgbClr val="322FB7"/>
                </a:solidFill>
                <a:latin typeface="Aptos"/>
              </a:rPr>
              <a:t>BUSINESS REVIEW</a:t>
            </a:r>
          </a:p>
        </p:txBody>
      </p:sp>
      <p:sp>
        <p:nvSpPr>
          <p:cNvPr id="3" name="TextBox 2"/>
          <p:cNvSpPr txBox="1"/>
          <p:nvPr/>
        </p:nvSpPr>
        <p:spPr>
          <a:xfrm>
            <a:off x="594360" y="603504"/>
            <a:ext cx="10881360" cy="660052"/>
          </a:xfrm>
          <a:prstGeom prst="rect">
            <a:avLst/>
          </a:prstGeom>
          <a:noFill/>
        </p:spPr>
        <p:txBody>
          <a:bodyPr wrap="square" lIns="45720" rIns="45720" anchor="t">
            <a:spAutoFit/>
          </a:bodyPr>
          <a:lstStyle/>
          <a:p>
            <a:pPr algn="l">
              <a:spcAft>
                <a:spcPts val="500"/>
              </a:spcAft>
            </a:pPr>
            <a:r>
              <a:rPr sz="3689" b="1" dirty="0">
                <a:solidFill>
                  <a:srgbClr val="244230"/>
                </a:solidFill>
                <a:latin typeface="Aptos"/>
              </a:rPr>
              <a:t>FY2026 at a </a:t>
            </a:r>
            <a:r>
              <a:rPr lang="en-SG" sz="3689" b="1" dirty="0">
                <a:solidFill>
                  <a:srgbClr val="244230"/>
                </a:solidFill>
                <a:latin typeface="Aptos"/>
              </a:rPr>
              <a:t>g</a:t>
            </a:r>
            <a:r>
              <a:rPr sz="3689" b="1" dirty="0">
                <a:solidFill>
                  <a:srgbClr val="244230"/>
                </a:solidFill>
                <a:latin typeface="Aptos"/>
              </a:rPr>
              <a:t>lance</a:t>
            </a: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03</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7" name="Rounded Rectangle 6"/>
          <p:cNvSpPr/>
          <p:nvPr/>
        </p:nvSpPr>
        <p:spPr>
          <a:xfrm>
            <a:off x="640080" y="1600200"/>
            <a:ext cx="2606040" cy="141732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600200"/>
            <a:ext cx="64008" cy="1417320"/>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7" y="1746504"/>
            <a:ext cx="2258568" cy="369332"/>
          </a:xfrm>
          <a:prstGeom prst="rect">
            <a:avLst/>
          </a:prstGeom>
          <a:noFill/>
        </p:spPr>
        <p:txBody>
          <a:bodyPr wrap="square" lIns="45720" rIns="45720" anchor="t">
            <a:spAutoFit/>
          </a:bodyPr>
          <a:lstStyle/>
          <a:p>
            <a:pPr algn="l">
              <a:spcAft>
                <a:spcPts val="500"/>
              </a:spcAft>
            </a:pPr>
            <a:r>
              <a:rPr b="1" dirty="0">
                <a:latin typeface="Aptos"/>
              </a:rPr>
              <a:t>REVENUE</a:t>
            </a:r>
          </a:p>
        </p:txBody>
      </p:sp>
      <p:sp>
        <p:nvSpPr>
          <p:cNvPr id="10" name="TextBox 9"/>
          <p:cNvSpPr txBox="1"/>
          <p:nvPr/>
        </p:nvSpPr>
        <p:spPr>
          <a:xfrm>
            <a:off x="841247" y="2039112"/>
            <a:ext cx="225856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S$20.61m</a:t>
            </a:r>
          </a:p>
        </p:txBody>
      </p:sp>
      <p:sp>
        <p:nvSpPr>
          <p:cNvPr id="11" name="TextBox 10"/>
          <p:cNvSpPr txBox="1"/>
          <p:nvPr/>
        </p:nvSpPr>
        <p:spPr>
          <a:xfrm>
            <a:off x="786383" y="2633472"/>
            <a:ext cx="2343914" cy="369332"/>
          </a:xfrm>
          <a:prstGeom prst="rect">
            <a:avLst/>
          </a:prstGeom>
          <a:noFill/>
        </p:spPr>
        <p:txBody>
          <a:bodyPr wrap="square" lIns="45720" rIns="45720" anchor="t">
            <a:spAutoFit/>
          </a:bodyPr>
          <a:lstStyle/>
          <a:p>
            <a:pPr algn="l">
              <a:spcAft>
                <a:spcPts val="500"/>
              </a:spcAft>
            </a:pPr>
            <a:r>
              <a:rPr b="1" dirty="0">
                <a:latin typeface="Aptos"/>
              </a:rPr>
              <a:t>+165.6% year-on-year</a:t>
            </a:r>
          </a:p>
        </p:txBody>
      </p:sp>
      <p:sp>
        <p:nvSpPr>
          <p:cNvPr id="12" name="Rounded Rectangle 11"/>
          <p:cNvSpPr/>
          <p:nvPr/>
        </p:nvSpPr>
        <p:spPr>
          <a:xfrm>
            <a:off x="3429000" y="1600200"/>
            <a:ext cx="2606040" cy="141732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429000" y="1600200"/>
            <a:ext cx="64008" cy="1417320"/>
          </a:xfrm>
          <a:prstGeom prst="rect">
            <a:avLst/>
          </a:prstGeom>
          <a:solidFill>
            <a:srgbClr val="264B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630168" y="1746504"/>
            <a:ext cx="2258568" cy="369332"/>
          </a:xfrm>
          <a:prstGeom prst="rect">
            <a:avLst/>
          </a:prstGeom>
          <a:noFill/>
        </p:spPr>
        <p:txBody>
          <a:bodyPr wrap="square" lIns="45720" rIns="45720" anchor="t">
            <a:spAutoFit/>
          </a:bodyPr>
          <a:lstStyle/>
          <a:p>
            <a:pPr algn="l">
              <a:spcAft>
                <a:spcPts val="500"/>
              </a:spcAft>
            </a:pPr>
            <a:r>
              <a:rPr b="1" dirty="0">
                <a:solidFill>
                  <a:srgbClr val="FF0000"/>
                </a:solidFill>
                <a:latin typeface="Aptos"/>
              </a:rPr>
              <a:t>LOSS BEFORE TAX</a:t>
            </a:r>
          </a:p>
        </p:txBody>
      </p:sp>
      <p:sp>
        <p:nvSpPr>
          <p:cNvPr id="15" name="TextBox 14"/>
          <p:cNvSpPr txBox="1"/>
          <p:nvPr/>
        </p:nvSpPr>
        <p:spPr>
          <a:xfrm>
            <a:off x="3630168" y="2039112"/>
            <a:ext cx="2258568" cy="617990"/>
          </a:xfrm>
          <a:prstGeom prst="rect">
            <a:avLst/>
          </a:prstGeom>
          <a:noFill/>
        </p:spPr>
        <p:txBody>
          <a:bodyPr wrap="square" lIns="45720" rIns="45720" anchor="t">
            <a:spAutoFit/>
          </a:bodyPr>
          <a:lstStyle/>
          <a:p>
            <a:pPr algn="l">
              <a:spcAft>
                <a:spcPts val="500"/>
              </a:spcAft>
            </a:pPr>
            <a:r>
              <a:rPr sz="3416" b="1" dirty="0">
                <a:solidFill>
                  <a:srgbClr val="FF0000"/>
                </a:solidFill>
                <a:latin typeface="Aptos"/>
              </a:rPr>
              <a:t>S$3.38m</a:t>
            </a:r>
          </a:p>
        </p:txBody>
      </p:sp>
      <p:sp>
        <p:nvSpPr>
          <p:cNvPr id="16" name="TextBox 15"/>
          <p:cNvSpPr txBox="1"/>
          <p:nvPr/>
        </p:nvSpPr>
        <p:spPr>
          <a:xfrm>
            <a:off x="3584448" y="2633472"/>
            <a:ext cx="2587752" cy="369332"/>
          </a:xfrm>
          <a:prstGeom prst="rect">
            <a:avLst/>
          </a:prstGeom>
          <a:noFill/>
        </p:spPr>
        <p:txBody>
          <a:bodyPr wrap="square" lIns="45720" rIns="45720" anchor="t">
            <a:spAutoFit/>
          </a:bodyPr>
          <a:lstStyle/>
          <a:p>
            <a:pPr algn="l">
              <a:spcAft>
                <a:spcPts val="500"/>
              </a:spcAft>
            </a:pPr>
            <a:r>
              <a:rPr b="1" dirty="0">
                <a:solidFill>
                  <a:srgbClr val="FF0000"/>
                </a:solidFill>
                <a:latin typeface="Aptos"/>
              </a:rPr>
              <a:t>FY2025: S$8.59m loss</a:t>
            </a:r>
          </a:p>
        </p:txBody>
      </p:sp>
      <p:sp>
        <p:nvSpPr>
          <p:cNvPr id="17" name="Rounded Rectangle 16"/>
          <p:cNvSpPr/>
          <p:nvPr/>
        </p:nvSpPr>
        <p:spPr>
          <a:xfrm>
            <a:off x="6217920" y="1600200"/>
            <a:ext cx="2606040" cy="141732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217920" y="1600200"/>
            <a:ext cx="64008" cy="1417320"/>
          </a:xfrm>
          <a:prstGeom prst="rect">
            <a:avLst/>
          </a:prstGeom>
          <a:solidFill>
            <a:srgbClr val="264B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419088" y="1746504"/>
            <a:ext cx="2258568" cy="369332"/>
          </a:xfrm>
          <a:prstGeom prst="rect">
            <a:avLst/>
          </a:prstGeom>
          <a:noFill/>
        </p:spPr>
        <p:txBody>
          <a:bodyPr wrap="square" lIns="45720" rIns="45720" anchor="t">
            <a:spAutoFit/>
          </a:bodyPr>
          <a:lstStyle/>
          <a:p>
            <a:pPr algn="l">
              <a:spcAft>
                <a:spcPts val="500"/>
              </a:spcAft>
            </a:pPr>
            <a:r>
              <a:rPr b="1" dirty="0">
                <a:solidFill>
                  <a:srgbClr val="FF0000"/>
                </a:solidFill>
                <a:latin typeface="Aptos"/>
              </a:rPr>
              <a:t>LOSS AFTER TAX</a:t>
            </a:r>
          </a:p>
        </p:txBody>
      </p:sp>
      <p:sp>
        <p:nvSpPr>
          <p:cNvPr id="20" name="TextBox 19"/>
          <p:cNvSpPr txBox="1"/>
          <p:nvPr/>
        </p:nvSpPr>
        <p:spPr>
          <a:xfrm>
            <a:off x="6419088" y="2039112"/>
            <a:ext cx="2258568" cy="617990"/>
          </a:xfrm>
          <a:prstGeom prst="rect">
            <a:avLst/>
          </a:prstGeom>
          <a:noFill/>
        </p:spPr>
        <p:txBody>
          <a:bodyPr wrap="square" lIns="45720" rIns="45720" anchor="t">
            <a:spAutoFit/>
          </a:bodyPr>
          <a:lstStyle/>
          <a:p>
            <a:pPr algn="l">
              <a:spcAft>
                <a:spcPts val="500"/>
              </a:spcAft>
            </a:pPr>
            <a:r>
              <a:rPr sz="3416" b="1" dirty="0">
                <a:solidFill>
                  <a:srgbClr val="FF0000"/>
                </a:solidFill>
                <a:latin typeface="Aptos"/>
              </a:rPr>
              <a:t>S$3.67m</a:t>
            </a:r>
          </a:p>
        </p:txBody>
      </p:sp>
      <p:sp>
        <p:nvSpPr>
          <p:cNvPr id="21" name="TextBox 20"/>
          <p:cNvSpPr txBox="1"/>
          <p:nvPr/>
        </p:nvSpPr>
        <p:spPr>
          <a:xfrm>
            <a:off x="6382512" y="2633472"/>
            <a:ext cx="2404872" cy="369332"/>
          </a:xfrm>
          <a:prstGeom prst="rect">
            <a:avLst/>
          </a:prstGeom>
          <a:noFill/>
        </p:spPr>
        <p:txBody>
          <a:bodyPr wrap="square" lIns="45720" rIns="45720" anchor="t">
            <a:spAutoFit/>
          </a:bodyPr>
          <a:lstStyle/>
          <a:p>
            <a:pPr algn="l">
              <a:spcAft>
                <a:spcPts val="500"/>
              </a:spcAft>
            </a:pPr>
            <a:r>
              <a:rPr b="1" dirty="0">
                <a:solidFill>
                  <a:srgbClr val="FF0000"/>
                </a:solidFill>
                <a:latin typeface="Aptos"/>
              </a:rPr>
              <a:t>FY2025: S$8.79m loss</a:t>
            </a:r>
          </a:p>
        </p:txBody>
      </p:sp>
      <p:sp>
        <p:nvSpPr>
          <p:cNvPr id="22" name="Rounded Rectangle 21"/>
          <p:cNvSpPr/>
          <p:nvPr/>
        </p:nvSpPr>
        <p:spPr>
          <a:xfrm>
            <a:off x="9006840" y="1600200"/>
            <a:ext cx="2514600" cy="141732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9006840" y="1600200"/>
            <a:ext cx="64008" cy="1417320"/>
          </a:xfrm>
          <a:prstGeom prst="rect">
            <a:avLst/>
          </a:prstGeom>
          <a:solidFill>
            <a:srgbClr val="3F7D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089136" y="1746504"/>
            <a:ext cx="2496312" cy="369332"/>
          </a:xfrm>
          <a:prstGeom prst="rect">
            <a:avLst/>
          </a:prstGeom>
          <a:noFill/>
        </p:spPr>
        <p:txBody>
          <a:bodyPr wrap="square" lIns="45720" rIns="45720" anchor="t">
            <a:spAutoFit/>
          </a:bodyPr>
          <a:lstStyle/>
          <a:p>
            <a:pPr algn="l">
              <a:spcAft>
                <a:spcPts val="500"/>
              </a:spcAft>
            </a:pPr>
            <a:r>
              <a:rPr b="1" dirty="0">
                <a:latin typeface="Aptos"/>
              </a:rPr>
              <a:t>CASH &amp; EQUIVALENTS</a:t>
            </a:r>
          </a:p>
        </p:txBody>
      </p:sp>
      <p:sp>
        <p:nvSpPr>
          <p:cNvPr id="25" name="TextBox 24"/>
          <p:cNvSpPr txBox="1"/>
          <p:nvPr/>
        </p:nvSpPr>
        <p:spPr>
          <a:xfrm>
            <a:off x="9208008" y="2039112"/>
            <a:ext cx="216712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S$10.93m</a:t>
            </a:r>
          </a:p>
        </p:txBody>
      </p:sp>
      <p:sp>
        <p:nvSpPr>
          <p:cNvPr id="26" name="TextBox 25"/>
          <p:cNvSpPr txBox="1"/>
          <p:nvPr/>
        </p:nvSpPr>
        <p:spPr>
          <a:xfrm>
            <a:off x="9208008" y="2633472"/>
            <a:ext cx="2167128" cy="369332"/>
          </a:xfrm>
          <a:prstGeom prst="rect">
            <a:avLst/>
          </a:prstGeom>
          <a:noFill/>
        </p:spPr>
        <p:txBody>
          <a:bodyPr wrap="square" lIns="45720" rIns="45720" anchor="t">
            <a:spAutoFit/>
          </a:bodyPr>
          <a:lstStyle/>
          <a:p>
            <a:pPr algn="l">
              <a:spcAft>
                <a:spcPts val="500"/>
              </a:spcAft>
            </a:pPr>
            <a:r>
              <a:rPr b="1" dirty="0">
                <a:latin typeface="Aptos"/>
              </a:rPr>
              <a:t>As at FY2026</a:t>
            </a:r>
          </a:p>
        </p:txBody>
      </p:sp>
      <p:sp>
        <p:nvSpPr>
          <p:cNvPr id="27" name="TextBox 26"/>
          <p:cNvSpPr txBox="1"/>
          <p:nvPr/>
        </p:nvSpPr>
        <p:spPr>
          <a:xfrm>
            <a:off x="667510" y="3233174"/>
            <a:ext cx="5029200" cy="365760"/>
          </a:xfrm>
          <a:prstGeom prst="rect">
            <a:avLst/>
          </a:prstGeom>
          <a:noFill/>
        </p:spPr>
        <p:txBody>
          <a:bodyPr wrap="square" lIns="45720" rIns="45720" anchor="t">
            <a:spAutoFit/>
          </a:bodyPr>
          <a:lstStyle/>
          <a:p>
            <a:pPr algn="l">
              <a:spcAft>
                <a:spcPts val="500"/>
              </a:spcAft>
            </a:pPr>
            <a:r>
              <a:rPr sz="2459" b="1" dirty="0">
                <a:solidFill>
                  <a:srgbClr val="244230"/>
                </a:solidFill>
                <a:latin typeface="Aptos"/>
              </a:rPr>
              <a:t>What shaped the year</a:t>
            </a:r>
          </a:p>
        </p:txBody>
      </p:sp>
      <p:sp>
        <p:nvSpPr>
          <p:cNvPr id="28" name="TextBox 27"/>
          <p:cNvSpPr txBox="1"/>
          <p:nvPr/>
        </p:nvSpPr>
        <p:spPr>
          <a:xfrm>
            <a:off x="713232" y="3814588"/>
            <a:ext cx="10515600" cy="2519279"/>
          </a:xfrm>
          <a:prstGeom prst="rect">
            <a:avLst/>
          </a:prstGeom>
          <a:noFill/>
        </p:spPr>
        <p:txBody>
          <a:bodyPr wrap="square" lIns="36576" tIns="27432" rIns="36576" bIns="27432">
            <a:spAutoFit/>
          </a:bodyPr>
          <a:lstStyle/>
          <a:p>
            <a:pPr>
              <a:spcAft>
                <a:spcPts val="1000"/>
              </a:spcAft>
            </a:pPr>
            <a:r>
              <a:rPr sz="2049" dirty="0">
                <a:solidFill>
                  <a:srgbClr val="27303B"/>
                </a:solidFill>
                <a:latin typeface="Aptos"/>
              </a:rPr>
              <a:t>•  Revenue growth was driven by the Measuring Instruments segment </a:t>
            </a:r>
            <a:r>
              <a:rPr lang="en-SG" sz="2049" dirty="0">
                <a:solidFill>
                  <a:srgbClr val="27303B"/>
                </a:solidFill>
                <a:latin typeface="Aptos"/>
              </a:rPr>
              <a:t>(+11.9% YoY) </a:t>
            </a:r>
            <a:r>
              <a:rPr sz="2049" dirty="0">
                <a:solidFill>
                  <a:srgbClr val="27303B"/>
                </a:solidFill>
                <a:latin typeface="Aptos"/>
              </a:rPr>
              <a:t>and the return of positive property</a:t>
            </a:r>
            <a:r>
              <a:rPr lang="en-SG" sz="2049" dirty="0">
                <a:solidFill>
                  <a:srgbClr val="27303B"/>
                </a:solidFill>
                <a:latin typeface="Aptos"/>
              </a:rPr>
              <a:t> </a:t>
            </a:r>
            <a:r>
              <a:rPr sz="2049" dirty="0">
                <a:solidFill>
                  <a:srgbClr val="27303B"/>
                </a:solidFill>
                <a:latin typeface="Aptos"/>
              </a:rPr>
              <a:t>segment revenue</a:t>
            </a:r>
            <a:r>
              <a:rPr lang="en-SG" sz="2049" dirty="0">
                <a:solidFill>
                  <a:srgbClr val="27303B"/>
                </a:solidFill>
                <a:latin typeface="Aptos"/>
              </a:rPr>
              <a:t> (&gt;100% YoY)</a:t>
            </a:r>
            <a:r>
              <a:rPr sz="2049" dirty="0">
                <a:solidFill>
                  <a:srgbClr val="27303B"/>
                </a:solidFill>
                <a:latin typeface="Aptos"/>
              </a:rPr>
              <a:t>.</a:t>
            </a:r>
          </a:p>
          <a:p>
            <a:pPr>
              <a:spcAft>
                <a:spcPts val="1000"/>
              </a:spcAft>
            </a:pPr>
            <a:r>
              <a:rPr sz="2049" dirty="0">
                <a:solidFill>
                  <a:srgbClr val="27303B"/>
                </a:solidFill>
                <a:latin typeface="Aptos"/>
              </a:rPr>
              <a:t>•  Losses </a:t>
            </a:r>
            <a:r>
              <a:rPr lang="en-SG" sz="2049" dirty="0">
                <a:solidFill>
                  <a:srgbClr val="27303B"/>
                </a:solidFill>
                <a:latin typeface="Aptos"/>
              </a:rPr>
              <a:t>reduced </a:t>
            </a:r>
            <a:r>
              <a:rPr sz="2049" dirty="0">
                <a:solidFill>
                  <a:srgbClr val="27303B"/>
                </a:solidFill>
                <a:latin typeface="Aptos"/>
              </a:rPr>
              <a:t>significantly year-on-year</a:t>
            </a:r>
            <a:r>
              <a:rPr lang="en-SG" sz="2049" dirty="0">
                <a:solidFill>
                  <a:srgbClr val="27303B"/>
                </a:solidFill>
                <a:latin typeface="Aptos"/>
              </a:rPr>
              <a:t> (&gt; 50%)</a:t>
            </a:r>
            <a:r>
              <a:rPr sz="2049" dirty="0">
                <a:solidFill>
                  <a:srgbClr val="27303B"/>
                </a:solidFill>
                <a:latin typeface="Aptos"/>
              </a:rPr>
              <a:t>, while the Group </a:t>
            </a:r>
            <a:r>
              <a:rPr lang="en-SG" sz="2049" dirty="0">
                <a:solidFill>
                  <a:srgbClr val="27303B"/>
                </a:solidFill>
                <a:latin typeface="Aptos"/>
              </a:rPr>
              <a:t>still </a:t>
            </a:r>
            <a:r>
              <a:rPr sz="2049" dirty="0">
                <a:solidFill>
                  <a:srgbClr val="27303B"/>
                </a:solidFill>
                <a:latin typeface="Aptos"/>
              </a:rPr>
              <a:t>retained a meaningful cash balance</a:t>
            </a:r>
            <a:r>
              <a:rPr lang="en-SG" sz="2049" dirty="0">
                <a:solidFill>
                  <a:srgbClr val="27303B"/>
                </a:solidFill>
                <a:latin typeface="Aptos"/>
              </a:rPr>
              <a:t>, as significant portion of the </a:t>
            </a:r>
            <a:r>
              <a:rPr lang="en-US" sz="2049" dirty="0">
                <a:solidFill>
                  <a:srgbClr val="27303B"/>
                </a:solidFill>
                <a:latin typeface="Aptos"/>
              </a:rPr>
              <a:t>fund are being </a:t>
            </a:r>
            <a:r>
              <a:rPr lang="en-US" sz="2049" dirty="0" err="1">
                <a:solidFill>
                  <a:srgbClr val="27303B"/>
                </a:solidFill>
                <a:latin typeface="Aptos"/>
              </a:rPr>
              <a:t>utilised</a:t>
            </a:r>
            <a:r>
              <a:rPr lang="en-US" sz="2049" dirty="0">
                <a:solidFill>
                  <a:srgbClr val="27303B"/>
                </a:solidFill>
                <a:latin typeface="Aptos"/>
              </a:rPr>
              <a:t> to complete the affordable housing project. </a:t>
            </a:r>
            <a:endParaRPr sz="2049" dirty="0">
              <a:solidFill>
                <a:srgbClr val="27303B"/>
              </a:solidFill>
              <a:latin typeface="Aptos"/>
            </a:endParaRPr>
          </a:p>
          <a:p>
            <a:pPr>
              <a:spcAft>
                <a:spcPts val="1000"/>
              </a:spcAft>
            </a:pPr>
            <a:r>
              <a:rPr sz="2049" dirty="0">
                <a:solidFill>
                  <a:srgbClr val="27303B"/>
                </a:solidFill>
                <a:latin typeface="Aptos"/>
              </a:rPr>
              <a:t>•  Management remains focused on project execution, financial discipline and sustainable growth</a:t>
            </a:r>
            <a:r>
              <a:rPr lang="en-SG" sz="2049" dirty="0">
                <a:solidFill>
                  <a:srgbClr val="27303B"/>
                </a:solidFill>
                <a:latin typeface="Aptos"/>
              </a:rPr>
              <a:t> through exploring new business possibilities</a:t>
            </a:r>
            <a:r>
              <a:rPr sz="2049" dirty="0">
                <a:solidFill>
                  <a:srgbClr val="27303B"/>
                </a:solidFill>
                <a:latin typeface="Aptos"/>
              </a:rPr>
              <a:t>.</a:t>
            </a:r>
          </a:p>
        </p:txBody>
      </p:sp>
      <p:sp>
        <p:nvSpPr>
          <p:cNvPr id="29" name="Rectangle 28"/>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TextBox 1"/>
          <p:cNvSpPr txBox="1"/>
          <p:nvPr/>
        </p:nvSpPr>
        <p:spPr>
          <a:xfrm>
            <a:off x="594360" y="116860"/>
            <a:ext cx="77724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lang="en-SG" sz="2800" b="1" dirty="0">
                <a:solidFill>
                  <a:srgbClr val="322FB7"/>
                </a:solidFill>
                <a:latin typeface="Aptos"/>
              </a:rPr>
              <a:t>PERFORMANCE</a:t>
            </a:r>
            <a:endParaRPr kumimoji="0" lang="en-SG" sz="2800" b="1" i="0" u="none" strike="noStrike" kern="1200" cap="none" spc="0" normalizeH="0" baseline="0" noProof="0" dirty="0">
              <a:ln>
                <a:noFill/>
              </a:ln>
              <a:solidFill>
                <a:srgbClr val="322FB7"/>
              </a:solidFill>
              <a:effectLst/>
              <a:uLnTx/>
              <a:uFillTx/>
              <a:latin typeface="Aptos"/>
              <a:ea typeface="+mn-ea"/>
              <a:cs typeface="+mn-cs"/>
            </a:endParaRPr>
          </a:p>
        </p:txBody>
      </p:sp>
      <p:sp>
        <p:nvSpPr>
          <p:cNvPr id="3" name="TextBox 2"/>
          <p:cNvSpPr txBox="1"/>
          <p:nvPr/>
        </p:nvSpPr>
        <p:spPr>
          <a:xfrm>
            <a:off x="594360" y="525780"/>
            <a:ext cx="10881360" cy="566928"/>
          </a:xfrm>
          <a:prstGeom prst="rect">
            <a:avLst/>
          </a:prstGeom>
          <a:noFill/>
        </p:spPr>
        <p:txBody>
          <a:bodyPr wrap="square" lIns="45720" rIns="45720" anchor="t">
            <a:spAutoFit/>
          </a:bodyPr>
          <a:lstStyle/>
          <a:p>
            <a:pPr algn="l">
              <a:spcAft>
                <a:spcPts val="500"/>
              </a:spcAft>
            </a:pPr>
            <a:r>
              <a:rPr sz="3689" b="1" dirty="0">
                <a:solidFill>
                  <a:srgbClr val="244230"/>
                </a:solidFill>
                <a:latin typeface="Aptos"/>
              </a:rPr>
              <a:t>Revenue by business segment</a:t>
            </a: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04</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7" name="TextBox 6"/>
          <p:cNvSpPr txBox="1"/>
          <p:nvPr/>
        </p:nvSpPr>
        <p:spPr>
          <a:xfrm>
            <a:off x="3566160" y="1339650"/>
            <a:ext cx="5029200" cy="461665"/>
          </a:xfrm>
          <a:prstGeom prst="rect">
            <a:avLst/>
          </a:prstGeom>
          <a:noFill/>
        </p:spPr>
        <p:txBody>
          <a:bodyPr wrap="square" lIns="45720" rIns="45720" anchor="t">
            <a:spAutoFit/>
          </a:bodyPr>
          <a:lstStyle/>
          <a:p>
            <a:pPr algn="l">
              <a:spcAft>
                <a:spcPts val="500"/>
              </a:spcAft>
            </a:pPr>
            <a:r>
              <a:rPr sz="2400" b="1" dirty="0">
                <a:solidFill>
                  <a:srgbClr val="637182"/>
                </a:solidFill>
                <a:latin typeface="Aptos"/>
              </a:rPr>
              <a:t>Revenue (S$’000)</a:t>
            </a:r>
          </a:p>
        </p:txBody>
      </p:sp>
      <p:graphicFrame>
        <p:nvGraphicFramePr>
          <p:cNvPr id="8" name="Chart 7"/>
          <p:cNvGraphicFramePr>
            <a:graphicFrameLocks noGrp="1"/>
          </p:cNvGraphicFramePr>
          <p:nvPr>
            <p:extLst>
              <p:ext uri="{D42A27DB-BD31-4B8C-83A1-F6EECF244321}">
                <p14:modId xmlns:p14="http://schemas.microsoft.com/office/powerpoint/2010/main" val="3455652076"/>
              </p:ext>
            </p:extLst>
          </p:nvPr>
        </p:nvGraphicFramePr>
        <p:xfrm>
          <a:off x="685800" y="1828800"/>
          <a:ext cx="7315200" cy="4023360"/>
        </p:xfrm>
        <a:graphic>
          <a:graphicData uri="http://schemas.openxmlformats.org/drawingml/2006/chart">
            <c:chart xmlns:c="http://schemas.openxmlformats.org/drawingml/2006/chart" xmlns:r="http://schemas.openxmlformats.org/officeDocument/2006/relationships" r:id="rId2"/>
          </a:graphicData>
        </a:graphic>
      </p:graphicFrame>
      <p:sp>
        <p:nvSpPr>
          <p:cNvPr id="9" name="Rounded Rectangle 8"/>
          <p:cNvSpPr/>
          <p:nvPr/>
        </p:nvSpPr>
        <p:spPr>
          <a:xfrm>
            <a:off x="8174736" y="777186"/>
            <a:ext cx="3246124" cy="4480614"/>
          </a:xfrm>
          <a:prstGeom prst="roundRect">
            <a:avLst>
              <a:gd name="adj" fmla="val 8000"/>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382755" y="1045871"/>
            <a:ext cx="2930657" cy="461665"/>
          </a:xfrm>
          <a:prstGeom prst="rect">
            <a:avLst/>
          </a:prstGeom>
          <a:noFill/>
        </p:spPr>
        <p:txBody>
          <a:bodyPr wrap="square" lIns="45720" rIns="45720" anchor="t">
            <a:spAutoFit/>
          </a:bodyPr>
          <a:lstStyle/>
          <a:p>
            <a:pPr algn="l">
              <a:spcAft>
                <a:spcPts val="500"/>
              </a:spcAft>
            </a:pPr>
            <a:r>
              <a:rPr sz="2400" b="1" dirty="0">
                <a:solidFill>
                  <a:srgbClr val="244230"/>
                </a:solidFill>
                <a:latin typeface="Aptos"/>
              </a:rPr>
              <a:t>FY2026 </a:t>
            </a:r>
            <a:r>
              <a:rPr lang="en-SG" sz="2400" b="1" dirty="0">
                <a:solidFill>
                  <a:srgbClr val="244230"/>
                </a:solidFill>
                <a:latin typeface="Aptos"/>
              </a:rPr>
              <a:t>R</a:t>
            </a:r>
            <a:r>
              <a:rPr sz="2400" b="1" dirty="0" err="1">
                <a:solidFill>
                  <a:srgbClr val="244230"/>
                </a:solidFill>
                <a:latin typeface="Aptos"/>
              </a:rPr>
              <a:t>evenue</a:t>
            </a:r>
            <a:r>
              <a:rPr sz="2400" b="1" dirty="0">
                <a:solidFill>
                  <a:srgbClr val="244230"/>
                </a:solidFill>
                <a:latin typeface="Aptos"/>
              </a:rPr>
              <a:t> </a:t>
            </a:r>
            <a:r>
              <a:rPr lang="en-SG" sz="2400" b="1" dirty="0">
                <a:solidFill>
                  <a:srgbClr val="244230"/>
                </a:solidFill>
                <a:latin typeface="Aptos"/>
              </a:rPr>
              <a:t>M</a:t>
            </a:r>
            <a:r>
              <a:rPr sz="2400" b="1" dirty="0">
                <a:solidFill>
                  <a:srgbClr val="244230"/>
                </a:solidFill>
                <a:latin typeface="Aptos"/>
              </a:rPr>
              <a:t>ix</a:t>
            </a:r>
          </a:p>
        </p:txBody>
      </p:sp>
      <p:sp>
        <p:nvSpPr>
          <p:cNvPr id="11" name="Rounded Rectangle 10"/>
          <p:cNvSpPr/>
          <p:nvPr/>
        </p:nvSpPr>
        <p:spPr>
          <a:xfrm>
            <a:off x="8430768" y="1792223"/>
            <a:ext cx="2770632" cy="114300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8421624" y="1792223"/>
            <a:ext cx="64008" cy="1143000"/>
          </a:xfrm>
          <a:prstGeom prst="rect">
            <a:avLst/>
          </a:prstGeom>
          <a:solidFill>
            <a:srgbClr val="264B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86804" y="1837943"/>
            <a:ext cx="2468880" cy="307777"/>
          </a:xfrm>
          <a:prstGeom prst="rect">
            <a:avLst/>
          </a:prstGeom>
          <a:noFill/>
        </p:spPr>
        <p:txBody>
          <a:bodyPr wrap="square" lIns="45720" rIns="45720" anchor="t">
            <a:spAutoFit/>
          </a:bodyPr>
          <a:lstStyle/>
          <a:p>
            <a:pPr algn="l">
              <a:spcAft>
                <a:spcPts val="500"/>
              </a:spcAft>
            </a:pPr>
            <a:r>
              <a:rPr sz="1400" b="1" dirty="0">
                <a:solidFill>
                  <a:srgbClr val="002060"/>
                </a:solidFill>
                <a:latin typeface="Aptos"/>
              </a:rPr>
              <a:t>MEASURING INSTRUMENTS</a:t>
            </a:r>
          </a:p>
        </p:txBody>
      </p:sp>
      <p:sp>
        <p:nvSpPr>
          <p:cNvPr id="14" name="TextBox 13"/>
          <p:cNvSpPr txBox="1"/>
          <p:nvPr/>
        </p:nvSpPr>
        <p:spPr>
          <a:xfrm>
            <a:off x="8887972" y="2000250"/>
            <a:ext cx="225856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S$15.40m</a:t>
            </a:r>
          </a:p>
        </p:txBody>
      </p:sp>
      <p:sp>
        <p:nvSpPr>
          <p:cNvPr id="15" name="TextBox 14"/>
          <p:cNvSpPr txBox="1"/>
          <p:nvPr/>
        </p:nvSpPr>
        <p:spPr>
          <a:xfrm>
            <a:off x="8851392" y="2516795"/>
            <a:ext cx="2258568" cy="369332"/>
          </a:xfrm>
          <a:prstGeom prst="rect">
            <a:avLst/>
          </a:prstGeom>
          <a:noFill/>
        </p:spPr>
        <p:txBody>
          <a:bodyPr wrap="square" lIns="45720" rIns="45720" anchor="t">
            <a:spAutoFit/>
          </a:bodyPr>
          <a:lstStyle/>
          <a:p>
            <a:pPr algn="l">
              <a:spcAft>
                <a:spcPts val="500"/>
              </a:spcAft>
            </a:pPr>
            <a:r>
              <a:rPr b="1" dirty="0">
                <a:latin typeface="Aptos"/>
              </a:rPr>
              <a:t>+11.9% vs FY2025</a:t>
            </a:r>
          </a:p>
        </p:txBody>
      </p:sp>
      <p:sp>
        <p:nvSpPr>
          <p:cNvPr id="16" name="Rounded Rectangle 15"/>
          <p:cNvSpPr/>
          <p:nvPr/>
        </p:nvSpPr>
        <p:spPr>
          <a:xfrm>
            <a:off x="8430768" y="3392423"/>
            <a:ext cx="2747772" cy="114300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430768" y="3378708"/>
            <a:ext cx="64008" cy="1143000"/>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272022" y="3417812"/>
            <a:ext cx="2258568" cy="307777"/>
          </a:xfrm>
          <a:prstGeom prst="rect">
            <a:avLst/>
          </a:prstGeom>
          <a:noFill/>
        </p:spPr>
        <p:txBody>
          <a:bodyPr wrap="square" lIns="45720" rIns="45720" anchor="t">
            <a:spAutoFit/>
          </a:bodyPr>
          <a:lstStyle/>
          <a:p>
            <a:pPr algn="l">
              <a:spcAft>
                <a:spcPts val="500"/>
              </a:spcAft>
            </a:pPr>
            <a:r>
              <a:rPr sz="1400" b="1" dirty="0">
                <a:solidFill>
                  <a:srgbClr val="002060"/>
                </a:solidFill>
                <a:latin typeface="Aptos"/>
              </a:rPr>
              <a:t>PROPERTY</a:t>
            </a:r>
          </a:p>
        </p:txBody>
      </p:sp>
      <p:sp>
        <p:nvSpPr>
          <p:cNvPr id="19" name="TextBox 18"/>
          <p:cNvSpPr txBox="1"/>
          <p:nvPr/>
        </p:nvSpPr>
        <p:spPr>
          <a:xfrm>
            <a:off x="8942832" y="3602736"/>
            <a:ext cx="225856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S$5.20m</a:t>
            </a:r>
          </a:p>
        </p:txBody>
      </p:sp>
      <p:sp>
        <p:nvSpPr>
          <p:cNvPr id="20" name="TextBox 19"/>
          <p:cNvSpPr txBox="1"/>
          <p:nvPr/>
        </p:nvSpPr>
        <p:spPr>
          <a:xfrm>
            <a:off x="8505449" y="4108077"/>
            <a:ext cx="3048000" cy="369332"/>
          </a:xfrm>
          <a:prstGeom prst="rect">
            <a:avLst/>
          </a:prstGeom>
          <a:noFill/>
        </p:spPr>
        <p:txBody>
          <a:bodyPr wrap="square" lIns="45720" rIns="45720" anchor="t">
            <a:spAutoFit/>
          </a:bodyPr>
          <a:lstStyle/>
          <a:p>
            <a:pPr algn="l">
              <a:spcAft>
                <a:spcPts val="500"/>
              </a:spcAft>
            </a:pPr>
            <a:r>
              <a:rPr b="1" dirty="0">
                <a:latin typeface="Aptos"/>
              </a:rPr>
              <a:t>Returned to </a:t>
            </a:r>
            <a:r>
              <a:rPr lang="en-SG" b="1" dirty="0">
                <a:latin typeface="Aptos"/>
              </a:rPr>
              <a:t>+</a:t>
            </a:r>
            <a:r>
              <a:rPr lang="en-SG" b="1" dirty="0" err="1">
                <a:latin typeface="Aptos"/>
              </a:rPr>
              <a:t>ve</a:t>
            </a:r>
            <a:r>
              <a:rPr lang="en-SG" b="1" dirty="0">
                <a:latin typeface="Aptos"/>
              </a:rPr>
              <a:t> R</a:t>
            </a:r>
            <a:r>
              <a:rPr b="1" dirty="0" err="1">
                <a:latin typeface="Aptos"/>
              </a:rPr>
              <a:t>evenue</a:t>
            </a:r>
            <a:endParaRPr b="1" dirty="0">
              <a:latin typeface="Aptos"/>
            </a:endParaRPr>
          </a:p>
        </p:txBody>
      </p:sp>
      <p:sp>
        <p:nvSpPr>
          <p:cNvPr id="21" name="TextBox 20"/>
          <p:cNvSpPr txBox="1"/>
          <p:nvPr/>
        </p:nvSpPr>
        <p:spPr>
          <a:xfrm>
            <a:off x="8540500" y="5511789"/>
            <a:ext cx="2468880" cy="461665"/>
          </a:xfrm>
          <a:prstGeom prst="rect">
            <a:avLst/>
          </a:prstGeom>
          <a:noFill/>
        </p:spPr>
        <p:txBody>
          <a:bodyPr wrap="square" lIns="45720" rIns="45720" anchor="t">
            <a:spAutoFit/>
          </a:bodyPr>
          <a:lstStyle/>
          <a:p>
            <a:pPr algn="l">
              <a:spcAft>
                <a:spcPts val="500"/>
              </a:spcAft>
            </a:pPr>
            <a:r>
              <a:rPr sz="2400" b="1" dirty="0">
                <a:solidFill>
                  <a:srgbClr val="244230"/>
                </a:solidFill>
                <a:latin typeface="Aptos"/>
              </a:rPr>
              <a:t>Total: S$20.6</a:t>
            </a:r>
            <a:r>
              <a:rPr lang="en-SG" sz="2400" b="1" dirty="0">
                <a:solidFill>
                  <a:srgbClr val="244230"/>
                </a:solidFill>
                <a:latin typeface="Aptos"/>
              </a:rPr>
              <a:t>1</a:t>
            </a:r>
            <a:r>
              <a:rPr sz="2400" b="1" dirty="0">
                <a:solidFill>
                  <a:srgbClr val="244230"/>
                </a:solidFill>
                <a:latin typeface="Aptos"/>
              </a:rPr>
              <a:t>m</a:t>
            </a:r>
          </a:p>
        </p:txBody>
      </p:sp>
      <p:sp>
        <p:nvSpPr>
          <p:cNvPr id="22" name="Rectangle 21"/>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a:extLst>
              <a:ext uri="{FF2B5EF4-FFF2-40B4-BE49-F238E27FC236}">
                <a16:creationId xmlns:a16="http://schemas.microsoft.com/office/drawing/2014/main" id="{658F5C18-C25C-632C-A41E-EE79F9696FB4}"/>
              </a:ext>
            </a:extLst>
          </p:cNvPr>
          <p:cNvSpPr txBox="1"/>
          <p:nvPr/>
        </p:nvSpPr>
        <p:spPr>
          <a:xfrm>
            <a:off x="5602228" y="5611747"/>
            <a:ext cx="1603244" cy="369332"/>
          </a:xfrm>
          <a:prstGeom prst="rect">
            <a:avLst/>
          </a:prstGeom>
          <a:noFill/>
        </p:spPr>
        <p:txBody>
          <a:bodyPr wrap="square" lIns="45720" rIns="45720" anchor="t">
            <a:spAutoFit/>
          </a:bodyPr>
          <a:lstStyle/>
          <a:p>
            <a:pPr algn="l">
              <a:spcAft>
                <a:spcPts val="500"/>
              </a:spcAft>
            </a:pPr>
            <a:r>
              <a:rPr lang="en-SG" dirty="0">
                <a:solidFill>
                  <a:srgbClr val="244230"/>
                </a:solidFill>
                <a:latin typeface="Aptos"/>
              </a:rPr>
              <a:t> (Discontinued)</a:t>
            </a:r>
            <a:endParaRPr dirty="0">
              <a:solidFill>
                <a:srgbClr val="244230"/>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TextBox 1"/>
          <p:cNvSpPr txBox="1"/>
          <p:nvPr/>
        </p:nvSpPr>
        <p:spPr>
          <a:xfrm>
            <a:off x="576070" y="155153"/>
            <a:ext cx="77724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lang="en-SG" sz="2800" b="1" dirty="0">
                <a:solidFill>
                  <a:srgbClr val="322FB7"/>
                </a:solidFill>
                <a:latin typeface="Aptos"/>
              </a:rPr>
              <a:t>KEY FINANCIAL INDICATORS</a:t>
            </a:r>
            <a:endParaRPr sz="1117" b="1" dirty="0">
              <a:solidFill>
                <a:srgbClr val="C69D53"/>
              </a:solidFill>
              <a:latin typeface="Aptos"/>
            </a:endParaRPr>
          </a:p>
        </p:txBody>
      </p:sp>
      <p:sp>
        <p:nvSpPr>
          <p:cNvPr id="3" name="TextBox 2"/>
          <p:cNvSpPr txBox="1"/>
          <p:nvPr/>
        </p:nvSpPr>
        <p:spPr>
          <a:xfrm>
            <a:off x="594360" y="603504"/>
            <a:ext cx="11365992" cy="660052"/>
          </a:xfrm>
          <a:prstGeom prst="rect">
            <a:avLst/>
          </a:prstGeom>
          <a:noFill/>
        </p:spPr>
        <p:txBody>
          <a:bodyPr wrap="square" lIns="45720" rIns="45720" anchor="t">
            <a:spAutoFit/>
          </a:bodyPr>
          <a:lstStyle/>
          <a:p>
            <a:pPr algn="l">
              <a:spcAft>
                <a:spcPts val="500"/>
              </a:spcAft>
            </a:pPr>
            <a:r>
              <a:rPr lang="en-SG" sz="3689" b="1" dirty="0">
                <a:solidFill>
                  <a:srgbClr val="244230"/>
                </a:solidFill>
                <a:latin typeface="Aptos"/>
              </a:rPr>
              <a:t>A</a:t>
            </a:r>
            <a:r>
              <a:rPr sz="3689" b="1" dirty="0">
                <a:solidFill>
                  <a:srgbClr val="244230"/>
                </a:solidFill>
                <a:latin typeface="Aptos"/>
              </a:rPr>
              <a:t> resilient balance sheet</a:t>
            </a:r>
            <a:r>
              <a:rPr lang="en-SG" sz="3689" b="1" dirty="0">
                <a:solidFill>
                  <a:srgbClr val="244230"/>
                </a:solidFill>
                <a:latin typeface="Aptos"/>
              </a:rPr>
              <a:t> – </a:t>
            </a:r>
            <a:r>
              <a:rPr lang="en-SG" sz="3200" b="1" dirty="0">
                <a:solidFill>
                  <a:srgbClr val="244230"/>
                </a:solidFill>
                <a:latin typeface="Aptos"/>
              </a:rPr>
              <a:t>high cash and no gearing</a:t>
            </a:r>
            <a:endParaRPr sz="3200" b="1" dirty="0">
              <a:solidFill>
                <a:srgbClr val="244230"/>
              </a:solidFill>
              <a:latin typeface="Aptos"/>
            </a:endParaRP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05</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7" name="Rounded Rectangle 6"/>
          <p:cNvSpPr/>
          <p:nvPr/>
        </p:nvSpPr>
        <p:spPr>
          <a:xfrm>
            <a:off x="685800" y="1600200"/>
            <a:ext cx="2514600" cy="128016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85800" y="1600200"/>
            <a:ext cx="64008" cy="1280160"/>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86968" y="1746504"/>
            <a:ext cx="2167128" cy="338554"/>
          </a:xfrm>
          <a:prstGeom prst="rect">
            <a:avLst/>
          </a:prstGeom>
          <a:noFill/>
        </p:spPr>
        <p:txBody>
          <a:bodyPr wrap="square" lIns="45720" rIns="45720" anchor="t">
            <a:spAutoFit/>
          </a:bodyPr>
          <a:lstStyle/>
          <a:p>
            <a:pPr algn="l">
              <a:spcAft>
                <a:spcPts val="500"/>
              </a:spcAft>
            </a:pPr>
            <a:r>
              <a:rPr sz="1600" b="1" dirty="0">
                <a:latin typeface="Aptos"/>
              </a:rPr>
              <a:t>CASH / EQUIVALENTS</a:t>
            </a:r>
          </a:p>
        </p:txBody>
      </p:sp>
      <p:sp>
        <p:nvSpPr>
          <p:cNvPr id="10" name="TextBox 9"/>
          <p:cNvSpPr txBox="1"/>
          <p:nvPr/>
        </p:nvSpPr>
        <p:spPr>
          <a:xfrm>
            <a:off x="978408" y="1915781"/>
            <a:ext cx="216712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S$10.93m</a:t>
            </a:r>
          </a:p>
        </p:txBody>
      </p:sp>
      <p:sp>
        <p:nvSpPr>
          <p:cNvPr id="11" name="TextBox 10"/>
          <p:cNvSpPr txBox="1"/>
          <p:nvPr/>
        </p:nvSpPr>
        <p:spPr>
          <a:xfrm>
            <a:off x="886968" y="2523744"/>
            <a:ext cx="2167128" cy="338554"/>
          </a:xfrm>
          <a:prstGeom prst="rect">
            <a:avLst/>
          </a:prstGeom>
          <a:noFill/>
        </p:spPr>
        <p:txBody>
          <a:bodyPr wrap="square" lIns="45720" rIns="45720" anchor="t">
            <a:spAutoFit/>
          </a:bodyPr>
          <a:lstStyle/>
          <a:p>
            <a:pPr algn="l">
              <a:spcAft>
                <a:spcPts val="500"/>
              </a:spcAft>
            </a:pPr>
            <a:r>
              <a:rPr sz="1600" b="0" dirty="0">
                <a:solidFill>
                  <a:srgbClr val="637182"/>
                </a:solidFill>
                <a:latin typeface="Aptos"/>
              </a:rPr>
              <a:t>FY2026</a:t>
            </a:r>
          </a:p>
        </p:txBody>
      </p:sp>
      <p:sp>
        <p:nvSpPr>
          <p:cNvPr id="12" name="Rounded Rectangle 11"/>
          <p:cNvSpPr/>
          <p:nvPr/>
        </p:nvSpPr>
        <p:spPr>
          <a:xfrm>
            <a:off x="3383280" y="1600200"/>
            <a:ext cx="2514600" cy="128016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3383280" y="1600200"/>
            <a:ext cx="64008" cy="1280160"/>
          </a:xfrm>
          <a:prstGeom prst="rect">
            <a:avLst/>
          </a:prstGeom>
          <a:solidFill>
            <a:srgbClr val="264B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584448" y="1746504"/>
            <a:ext cx="2167128" cy="338554"/>
          </a:xfrm>
          <a:prstGeom prst="rect">
            <a:avLst/>
          </a:prstGeom>
          <a:noFill/>
        </p:spPr>
        <p:txBody>
          <a:bodyPr wrap="square" lIns="45720" rIns="45720" anchor="t">
            <a:spAutoFit/>
          </a:bodyPr>
          <a:lstStyle/>
          <a:p>
            <a:pPr algn="l">
              <a:spcAft>
                <a:spcPts val="500"/>
              </a:spcAft>
            </a:pPr>
            <a:r>
              <a:rPr sz="1600" b="1" dirty="0">
                <a:latin typeface="Aptos"/>
              </a:rPr>
              <a:t>NET ASSET VALUE</a:t>
            </a:r>
          </a:p>
        </p:txBody>
      </p:sp>
      <p:sp>
        <p:nvSpPr>
          <p:cNvPr id="15" name="TextBox 14"/>
          <p:cNvSpPr txBox="1"/>
          <p:nvPr/>
        </p:nvSpPr>
        <p:spPr>
          <a:xfrm>
            <a:off x="3584448" y="1988820"/>
            <a:ext cx="216712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S$21.46m</a:t>
            </a:r>
          </a:p>
        </p:txBody>
      </p:sp>
      <p:sp>
        <p:nvSpPr>
          <p:cNvPr id="16" name="TextBox 15"/>
          <p:cNvSpPr txBox="1"/>
          <p:nvPr/>
        </p:nvSpPr>
        <p:spPr>
          <a:xfrm>
            <a:off x="3584448" y="2523744"/>
            <a:ext cx="2167128" cy="338554"/>
          </a:xfrm>
          <a:prstGeom prst="rect">
            <a:avLst/>
          </a:prstGeom>
          <a:noFill/>
        </p:spPr>
        <p:txBody>
          <a:bodyPr wrap="square" lIns="45720" rIns="45720" anchor="t">
            <a:spAutoFit/>
          </a:bodyPr>
          <a:lstStyle/>
          <a:p>
            <a:pPr algn="l">
              <a:spcAft>
                <a:spcPts val="500"/>
              </a:spcAft>
            </a:pPr>
            <a:r>
              <a:rPr sz="1600" b="0" dirty="0">
                <a:solidFill>
                  <a:srgbClr val="637182"/>
                </a:solidFill>
                <a:latin typeface="Aptos"/>
              </a:rPr>
              <a:t>FY2026</a:t>
            </a:r>
          </a:p>
        </p:txBody>
      </p:sp>
      <p:sp>
        <p:nvSpPr>
          <p:cNvPr id="17" name="Rounded Rectangle 16"/>
          <p:cNvSpPr/>
          <p:nvPr/>
        </p:nvSpPr>
        <p:spPr>
          <a:xfrm>
            <a:off x="6080760" y="1600200"/>
            <a:ext cx="2514600" cy="128016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080760" y="1600200"/>
            <a:ext cx="64008" cy="1280160"/>
          </a:xfrm>
          <a:prstGeom prst="rect">
            <a:avLst/>
          </a:prstGeom>
          <a:solidFill>
            <a:srgbClr val="3F7D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281928" y="1746504"/>
            <a:ext cx="2167128" cy="338554"/>
          </a:xfrm>
          <a:prstGeom prst="rect">
            <a:avLst/>
          </a:prstGeom>
          <a:noFill/>
        </p:spPr>
        <p:txBody>
          <a:bodyPr wrap="square" lIns="45720" rIns="45720" anchor="t">
            <a:spAutoFit/>
          </a:bodyPr>
          <a:lstStyle/>
          <a:p>
            <a:pPr algn="l">
              <a:spcAft>
                <a:spcPts val="500"/>
              </a:spcAft>
            </a:pPr>
            <a:r>
              <a:rPr sz="1600" b="1" dirty="0">
                <a:latin typeface="Aptos"/>
              </a:rPr>
              <a:t>CURRENT RATIO</a:t>
            </a:r>
          </a:p>
        </p:txBody>
      </p:sp>
      <p:sp>
        <p:nvSpPr>
          <p:cNvPr id="20" name="TextBox 19"/>
          <p:cNvSpPr txBox="1"/>
          <p:nvPr/>
        </p:nvSpPr>
        <p:spPr>
          <a:xfrm>
            <a:off x="6281928" y="2002762"/>
            <a:ext cx="216712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1.97×</a:t>
            </a:r>
          </a:p>
        </p:txBody>
      </p:sp>
      <p:sp>
        <p:nvSpPr>
          <p:cNvPr id="21" name="TextBox 20"/>
          <p:cNvSpPr txBox="1"/>
          <p:nvPr/>
        </p:nvSpPr>
        <p:spPr>
          <a:xfrm>
            <a:off x="6236208" y="2514826"/>
            <a:ext cx="2359152" cy="338554"/>
          </a:xfrm>
          <a:prstGeom prst="rect">
            <a:avLst/>
          </a:prstGeom>
          <a:noFill/>
        </p:spPr>
        <p:txBody>
          <a:bodyPr wrap="square" lIns="45720" rIns="45720" anchor="t">
            <a:spAutoFit/>
          </a:bodyPr>
          <a:lstStyle/>
          <a:p>
            <a:pPr algn="l">
              <a:spcAft>
                <a:spcPts val="500"/>
              </a:spcAft>
            </a:pPr>
            <a:r>
              <a:rPr sz="1600" b="0" dirty="0">
                <a:solidFill>
                  <a:srgbClr val="637182"/>
                </a:solidFill>
                <a:latin typeface="Aptos"/>
              </a:rPr>
              <a:t>Current assets / liabilities</a:t>
            </a:r>
          </a:p>
        </p:txBody>
      </p:sp>
      <p:sp>
        <p:nvSpPr>
          <p:cNvPr id="22" name="Rounded Rectangle 21"/>
          <p:cNvSpPr/>
          <p:nvPr/>
        </p:nvSpPr>
        <p:spPr>
          <a:xfrm>
            <a:off x="8778240" y="1600200"/>
            <a:ext cx="2514600" cy="128016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8778240" y="1600200"/>
            <a:ext cx="64008" cy="1280160"/>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979408" y="1746504"/>
            <a:ext cx="2167128" cy="338554"/>
          </a:xfrm>
          <a:prstGeom prst="rect">
            <a:avLst/>
          </a:prstGeom>
          <a:noFill/>
        </p:spPr>
        <p:txBody>
          <a:bodyPr wrap="square" lIns="45720" rIns="45720" anchor="t">
            <a:spAutoFit/>
          </a:bodyPr>
          <a:lstStyle/>
          <a:p>
            <a:pPr algn="l">
              <a:spcAft>
                <a:spcPts val="500"/>
              </a:spcAft>
            </a:pPr>
            <a:r>
              <a:rPr sz="1600" b="1" dirty="0">
                <a:latin typeface="Aptos"/>
              </a:rPr>
              <a:t>BANK DEBT</a:t>
            </a:r>
          </a:p>
        </p:txBody>
      </p:sp>
      <p:sp>
        <p:nvSpPr>
          <p:cNvPr id="25" name="TextBox 24"/>
          <p:cNvSpPr txBox="1"/>
          <p:nvPr/>
        </p:nvSpPr>
        <p:spPr>
          <a:xfrm>
            <a:off x="8979408" y="1993844"/>
            <a:ext cx="2167128" cy="438912"/>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Nil</a:t>
            </a:r>
          </a:p>
        </p:txBody>
      </p:sp>
      <p:sp>
        <p:nvSpPr>
          <p:cNvPr id="26" name="TextBox 25"/>
          <p:cNvSpPr txBox="1"/>
          <p:nvPr/>
        </p:nvSpPr>
        <p:spPr>
          <a:xfrm>
            <a:off x="8979408" y="2496312"/>
            <a:ext cx="2167128" cy="338554"/>
          </a:xfrm>
          <a:prstGeom prst="rect">
            <a:avLst/>
          </a:prstGeom>
          <a:noFill/>
        </p:spPr>
        <p:txBody>
          <a:bodyPr wrap="square" lIns="45720" rIns="45720" anchor="t">
            <a:spAutoFit/>
          </a:bodyPr>
          <a:lstStyle/>
          <a:p>
            <a:pPr algn="l">
              <a:spcAft>
                <a:spcPts val="500"/>
              </a:spcAft>
            </a:pPr>
            <a:r>
              <a:rPr sz="1600" b="0" dirty="0">
                <a:solidFill>
                  <a:srgbClr val="637182"/>
                </a:solidFill>
                <a:latin typeface="Aptos"/>
              </a:rPr>
              <a:t>FY2026</a:t>
            </a:r>
          </a:p>
        </p:txBody>
      </p:sp>
      <p:graphicFrame>
        <p:nvGraphicFramePr>
          <p:cNvPr id="27" name="Table 26"/>
          <p:cNvGraphicFramePr>
            <a:graphicFrameLocks noGrp="1"/>
          </p:cNvGraphicFramePr>
          <p:nvPr>
            <p:extLst>
              <p:ext uri="{D42A27DB-BD31-4B8C-83A1-F6EECF244321}">
                <p14:modId xmlns:p14="http://schemas.microsoft.com/office/powerpoint/2010/main" val="1702004641"/>
              </p:ext>
            </p:extLst>
          </p:nvPr>
        </p:nvGraphicFramePr>
        <p:xfrm>
          <a:off x="747350" y="3010293"/>
          <a:ext cx="7584948" cy="3048000"/>
        </p:xfrm>
        <a:graphic>
          <a:graphicData uri="http://schemas.openxmlformats.org/drawingml/2006/table">
            <a:tbl>
              <a:tblPr firstRow="1" bandRow="1">
                <a:tableStyleId>{5C22544A-7EE6-4342-B048-85BDC9FD1C3A}</a:tableStyleId>
              </a:tblPr>
              <a:tblGrid>
                <a:gridCol w="2578608">
                  <a:extLst>
                    <a:ext uri="{9D8B030D-6E8A-4147-A177-3AD203B41FA5}">
                      <a16:colId xmlns:a16="http://schemas.microsoft.com/office/drawing/2014/main" val="20000"/>
                    </a:ext>
                  </a:extLst>
                </a:gridCol>
                <a:gridCol w="2443906">
                  <a:extLst>
                    <a:ext uri="{9D8B030D-6E8A-4147-A177-3AD203B41FA5}">
                      <a16:colId xmlns:a16="http://schemas.microsoft.com/office/drawing/2014/main" val="20001"/>
                    </a:ext>
                  </a:extLst>
                </a:gridCol>
                <a:gridCol w="2562434">
                  <a:extLst>
                    <a:ext uri="{9D8B030D-6E8A-4147-A177-3AD203B41FA5}">
                      <a16:colId xmlns:a16="http://schemas.microsoft.com/office/drawing/2014/main" val="20002"/>
                    </a:ext>
                  </a:extLst>
                </a:gridCol>
              </a:tblGrid>
              <a:tr h="279400">
                <a:tc>
                  <a:txBody>
                    <a:bodyPr/>
                    <a:lstStyle/>
                    <a:p>
                      <a:pPr>
                        <a:defRPr sz="1000" b="1">
                          <a:solidFill>
                            <a:srgbClr val="FFFFFF"/>
                          </a:solidFill>
                          <a:latin typeface="Aptos"/>
                        </a:defRPr>
                      </a:pPr>
                      <a:r>
                        <a:rPr sz="1800" dirty="0">
                          <a:solidFill/>
                        </a:rPr>
                        <a:t>S$’000</a:t>
                      </a:r>
                    </a:p>
                  </a:txBody>
                  <a:tcPr marL="109728">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defRPr sz="1000" b="1">
                          <a:solidFill>
                            <a:srgbClr val="FFFFFF"/>
                          </a:solidFill>
                          <a:latin typeface="Aptos"/>
                        </a:defRPr>
                      </a:pPr>
                      <a:r>
                        <a:rPr sz="1800" dirty="0">
                          <a:solidFill/>
                        </a:rPr>
                        <a:t>FY2026</a:t>
                      </a:r>
                    </a:p>
                  </a:txBody>
                  <a:tcPr marL="109728">
                    <a:lnB w="12700" cap="flat" cmpd="sng" algn="ctr">
                      <a:solidFill>
                        <a:schemeClr val="tx1"/>
                      </a:solidFill>
                      <a:prstDash val="solid"/>
                      <a:round/>
                      <a:headEnd type="none" w="med" len="med"/>
                      <a:tailEnd type="none" w="med" len="med"/>
                    </a:lnB>
                    <a:solidFill>
                      <a:srgbClr val="D4FBFC"/>
                    </a:solidFill>
                  </a:tcPr>
                </a:tc>
                <a:tc>
                  <a:txBody>
                    <a:bodyPr/>
                    <a:lstStyle/>
                    <a:p>
                      <a:pPr algn="ctr">
                        <a:defRPr sz="1000" b="1">
                          <a:solidFill>
                            <a:srgbClr val="FFFFFF"/>
                          </a:solidFill>
                          <a:latin typeface="Aptos"/>
                        </a:defRPr>
                      </a:pPr>
                      <a:r>
                        <a:rPr sz="1800" dirty="0">
                          <a:solidFill/>
                        </a:rPr>
                        <a:t>FY2025</a:t>
                      </a:r>
                    </a:p>
                  </a:txBody>
                  <a:tcPr marL="109728">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0000"/>
                  </a:ext>
                </a:extLst>
              </a:tr>
              <a:tr h="279400">
                <a:tc>
                  <a:txBody>
                    <a:bodyPr/>
                    <a:lstStyle/>
                    <a:p>
                      <a:pPr>
                        <a:defRPr sz="1100" b="0">
                          <a:solidFill>
                            <a:srgbClr val="27303B"/>
                          </a:solidFill>
                          <a:latin typeface="Aptos"/>
                        </a:defRPr>
                      </a:pPr>
                      <a:r>
                        <a:rPr sz="1600" dirty="0">
                          <a:solidFill/>
                        </a:rPr>
                        <a:t>Cash &amp; </a:t>
                      </a:r>
                      <a:r>
                        <a:rPr lang="en-SG" sz="1600" dirty="0">
                          <a:solidFill/>
                        </a:rPr>
                        <a:t>C</a:t>
                      </a:r>
                      <a:r>
                        <a:rPr sz="1600" dirty="0">
                          <a:solidFill/>
                        </a:rPr>
                        <a:t>ash </a:t>
                      </a:r>
                      <a:r>
                        <a:rPr lang="en-SG" sz="1600" dirty="0">
                          <a:solidFill/>
                        </a:rPr>
                        <a:t>E</a:t>
                      </a:r>
                      <a:r>
                        <a:rPr sz="1600" dirty="0" err="1">
                          <a:solidFill/>
                        </a:rPr>
                        <a:t>quiv</a:t>
                      </a:r>
                      <a:r>
                        <a:rPr sz="1600" b="1" dirty="0">
                          <a:solidFill/>
                        </a:rPr>
                        <a:t>*</a:t>
                      </a:r>
                    </a:p>
                  </a:txBody>
                  <a:tcPr marL="109728">
                    <a:lnT w="12700" cap="flat" cmpd="sng" algn="ctr">
                      <a:solidFill>
                        <a:schemeClr val="tx1"/>
                      </a:solidFill>
                      <a:prstDash val="solid"/>
                      <a:round/>
                      <a:headEnd type="none" w="med" len="med"/>
                      <a:tailEnd type="none" w="med" len="med"/>
                    </a:lnT>
                    <a:solidFill>
                      <a:schemeClr val="accent6">
                        <a:lumMod val="20000"/>
                        <a:lumOff val="80000"/>
                      </a:schemeClr>
                    </a:solidFill>
                  </a:tcPr>
                </a:tc>
                <a:tc>
                  <a:txBody>
                    <a:bodyPr/>
                    <a:lstStyle/>
                    <a:p>
                      <a:pPr algn="ctr">
                        <a:defRPr sz="1100" b="0">
                          <a:solidFill>
                            <a:srgbClr val="27303B"/>
                          </a:solidFill>
                          <a:latin typeface="Aptos"/>
                        </a:defRPr>
                      </a:pPr>
                      <a:r>
                        <a:rPr sz="1600" dirty="0">
                          <a:solidFill/>
                        </a:rPr>
                        <a:t>10,927</a:t>
                      </a:r>
                    </a:p>
                  </a:txBody>
                  <a:tcPr marL="109728">
                    <a:lnT w="12700" cap="flat" cmpd="sng" algn="ctr">
                      <a:solidFill>
                        <a:schemeClr val="tx1"/>
                      </a:solidFill>
                      <a:prstDash val="solid"/>
                      <a:round/>
                      <a:headEnd type="none" w="med" len="med"/>
                      <a:tailEnd type="none" w="med" len="med"/>
                    </a:lnT>
                    <a:solidFill>
                      <a:srgbClr val="D4FBFC"/>
                    </a:solidFill>
                  </a:tcPr>
                </a:tc>
                <a:tc>
                  <a:txBody>
                    <a:bodyPr/>
                    <a:lstStyle/>
                    <a:p>
                      <a:pPr algn="ctr">
                        <a:defRPr sz="1100" b="0">
                          <a:solidFill>
                            <a:srgbClr val="27303B"/>
                          </a:solidFill>
                          <a:latin typeface="Aptos"/>
                        </a:defRPr>
                      </a:pPr>
                      <a:r>
                        <a:rPr sz="1600" dirty="0">
                          <a:solidFill/>
                        </a:rPr>
                        <a:t>19,517</a:t>
                      </a:r>
                    </a:p>
                  </a:txBody>
                  <a:tcPr marL="109728">
                    <a:lnT w="12700" cap="flat" cmpd="sng" algn="ctr">
                      <a:solidFill>
                        <a:schemeClr val="tx1"/>
                      </a:solidFill>
                      <a:prstDash val="solid"/>
                      <a:round/>
                      <a:headEnd type="none" w="med" len="med"/>
                      <a:tailEnd type="none" w="med" len="med"/>
                    </a:lnT>
                    <a:solidFill>
                      <a:schemeClr val="accent4">
                        <a:lumMod val="20000"/>
                        <a:lumOff val="80000"/>
                      </a:schemeClr>
                    </a:solidFill>
                  </a:tcPr>
                </a:tc>
                <a:extLst>
                  <a:ext uri="{0D108BD9-81ED-4DB2-BD59-A6C34878D82A}">
                    <a16:rowId xmlns:a16="http://schemas.microsoft.com/office/drawing/2014/main" val="10001"/>
                  </a:ext>
                </a:extLst>
              </a:tr>
              <a:tr h="279400">
                <a:tc>
                  <a:txBody>
                    <a:bodyPr/>
                    <a:lstStyle/>
                    <a:p>
                      <a:pPr>
                        <a:defRPr sz="1100" b="0">
                          <a:solidFill>
                            <a:srgbClr val="27303B"/>
                          </a:solidFill>
                          <a:latin typeface="Aptos"/>
                        </a:defRPr>
                      </a:pPr>
                      <a:r>
                        <a:rPr sz="1600" dirty="0">
                          <a:solidFill/>
                        </a:rPr>
                        <a:t>Total </a:t>
                      </a:r>
                      <a:r>
                        <a:rPr lang="en-SG" sz="1600" dirty="0">
                          <a:solidFill/>
                        </a:rPr>
                        <a:t>A</a:t>
                      </a:r>
                      <a:r>
                        <a:rPr sz="1600" dirty="0" err="1">
                          <a:solidFill/>
                        </a:rPr>
                        <a:t>ssets</a:t>
                      </a:r>
                      <a:endParaRPr sz="1600" dirty="0">
                        <a:solidFill/>
                      </a:endParaRPr>
                    </a:p>
                  </a:txBody>
                  <a:tcPr marL="109728">
                    <a:solidFill>
                      <a:schemeClr val="accent6">
                        <a:lumMod val="20000"/>
                        <a:lumOff val="80000"/>
                      </a:schemeClr>
                    </a:solidFill>
                  </a:tcPr>
                </a:tc>
                <a:tc>
                  <a:txBody>
                    <a:bodyPr/>
                    <a:lstStyle/>
                    <a:p>
                      <a:pPr algn="ctr">
                        <a:defRPr sz="1100" b="0">
                          <a:solidFill>
                            <a:srgbClr val="27303B"/>
                          </a:solidFill>
                          <a:latin typeface="Aptos"/>
                        </a:defRPr>
                      </a:pPr>
                      <a:r>
                        <a:rPr sz="1600" dirty="0">
                          <a:solidFill/>
                        </a:rPr>
                        <a:t>43,290</a:t>
                      </a:r>
                    </a:p>
                  </a:txBody>
                  <a:tcPr marL="109728">
                    <a:solidFill>
                      <a:srgbClr val="D4FBFC"/>
                    </a:solidFill>
                  </a:tcPr>
                </a:tc>
                <a:tc>
                  <a:txBody>
                    <a:bodyPr/>
                    <a:lstStyle/>
                    <a:p>
                      <a:pPr algn="ctr">
                        <a:defRPr sz="1100" b="0">
                          <a:solidFill>
                            <a:srgbClr val="27303B"/>
                          </a:solidFill>
                          <a:latin typeface="Aptos"/>
                        </a:defRPr>
                      </a:pPr>
                      <a:r>
                        <a:rPr sz="1600" dirty="0">
                          <a:solidFill/>
                        </a:rPr>
                        <a:t>43,826</a:t>
                      </a:r>
                    </a:p>
                  </a:txBody>
                  <a:tcPr marL="109728">
                    <a:solidFill>
                      <a:schemeClr val="accent4">
                        <a:lumMod val="20000"/>
                        <a:lumOff val="80000"/>
                      </a:schemeClr>
                    </a:solidFill>
                  </a:tcPr>
                </a:tc>
                <a:extLst>
                  <a:ext uri="{0D108BD9-81ED-4DB2-BD59-A6C34878D82A}">
                    <a16:rowId xmlns:a16="http://schemas.microsoft.com/office/drawing/2014/main" val="10002"/>
                  </a:ext>
                </a:extLst>
              </a:tr>
              <a:tr h="279400">
                <a:tc>
                  <a:txBody>
                    <a:bodyPr/>
                    <a:lstStyle/>
                    <a:p>
                      <a:pPr>
                        <a:defRPr sz="1100" b="0">
                          <a:solidFill>
                            <a:srgbClr val="27303B"/>
                          </a:solidFill>
                          <a:latin typeface="Aptos"/>
                        </a:defRPr>
                      </a:pPr>
                      <a:r>
                        <a:rPr sz="1600" dirty="0">
                          <a:solidFill/>
                        </a:rPr>
                        <a:t>Total </a:t>
                      </a:r>
                      <a:r>
                        <a:rPr lang="en-SG" sz="1600" dirty="0">
                          <a:solidFill/>
                        </a:rPr>
                        <a:t>L</a:t>
                      </a:r>
                      <a:r>
                        <a:rPr sz="1600" dirty="0" err="1">
                          <a:solidFill/>
                        </a:rPr>
                        <a:t>iabilities</a:t>
                      </a:r>
                      <a:endParaRPr sz="1600" dirty="0">
                        <a:solidFill/>
                      </a:endParaRPr>
                    </a:p>
                  </a:txBody>
                  <a:tcPr marL="109728">
                    <a:solidFill>
                      <a:schemeClr val="accent6">
                        <a:lumMod val="20000"/>
                        <a:lumOff val="80000"/>
                      </a:schemeClr>
                    </a:solidFill>
                  </a:tcPr>
                </a:tc>
                <a:tc>
                  <a:txBody>
                    <a:bodyPr/>
                    <a:lstStyle/>
                    <a:p>
                      <a:pPr algn="ctr">
                        <a:defRPr sz="1100" b="0">
                          <a:solidFill>
                            <a:srgbClr val="27303B"/>
                          </a:solidFill>
                          <a:latin typeface="Aptos"/>
                        </a:defRPr>
                      </a:pPr>
                      <a:r>
                        <a:rPr sz="1600" dirty="0">
                          <a:solidFill/>
                        </a:rPr>
                        <a:t>21,835</a:t>
                      </a:r>
                    </a:p>
                  </a:txBody>
                  <a:tcPr marL="109728">
                    <a:solidFill>
                      <a:srgbClr val="D4FBFC"/>
                    </a:solidFill>
                  </a:tcPr>
                </a:tc>
                <a:tc>
                  <a:txBody>
                    <a:bodyPr/>
                    <a:lstStyle/>
                    <a:p>
                      <a:pPr algn="ctr">
                        <a:defRPr sz="1100" b="0">
                          <a:solidFill>
                            <a:srgbClr val="27303B"/>
                          </a:solidFill>
                          <a:latin typeface="Aptos"/>
                        </a:defRPr>
                      </a:pPr>
                      <a:r>
                        <a:rPr sz="1600" dirty="0">
                          <a:solidFill/>
                        </a:rPr>
                        <a:t>19,472</a:t>
                      </a:r>
                    </a:p>
                  </a:txBody>
                  <a:tcPr marL="109728">
                    <a:solidFill>
                      <a:schemeClr val="accent4">
                        <a:lumMod val="20000"/>
                        <a:lumOff val="80000"/>
                      </a:schemeClr>
                    </a:solidFill>
                  </a:tcPr>
                </a:tc>
                <a:extLst>
                  <a:ext uri="{0D108BD9-81ED-4DB2-BD59-A6C34878D82A}">
                    <a16:rowId xmlns:a16="http://schemas.microsoft.com/office/drawing/2014/main" val="10003"/>
                  </a:ext>
                </a:extLst>
              </a:tr>
              <a:tr h="279400">
                <a:tc>
                  <a:txBody>
                    <a:bodyPr/>
                    <a:lstStyle/>
                    <a:p>
                      <a:pPr>
                        <a:defRPr sz="1100" b="0">
                          <a:solidFill>
                            <a:srgbClr val="27303B"/>
                          </a:solidFill>
                          <a:latin typeface="Aptos"/>
                        </a:defRPr>
                      </a:pPr>
                      <a:r>
                        <a:rPr sz="1600" dirty="0">
                          <a:solidFill/>
                        </a:rPr>
                        <a:t>Net </a:t>
                      </a:r>
                      <a:r>
                        <a:rPr lang="en-SG" sz="1600" dirty="0">
                          <a:solidFill/>
                        </a:rPr>
                        <a:t>A</a:t>
                      </a:r>
                      <a:r>
                        <a:rPr sz="1600" dirty="0" err="1">
                          <a:solidFill/>
                        </a:rPr>
                        <a:t>sset</a:t>
                      </a:r>
                      <a:r>
                        <a:rPr sz="1600" dirty="0">
                          <a:solidFill/>
                        </a:rPr>
                        <a:t> </a:t>
                      </a:r>
                      <a:r>
                        <a:rPr lang="en-SG" sz="1600" dirty="0">
                          <a:solidFill/>
                        </a:rPr>
                        <a:t>V</a:t>
                      </a:r>
                      <a:r>
                        <a:rPr sz="1600" dirty="0" err="1">
                          <a:solidFill/>
                        </a:rPr>
                        <a:t>alue</a:t>
                      </a:r>
                      <a:r>
                        <a:rPr lang="en-SG" sz="1600" dirty="0">
                          <a:solidFill/>
                        </a:rPr>
                        <a:t> (NAV)</a:t>
                      </a:r>
                      <a:endParaRPr sz="1600" dirty="0">
                        <a:solidFill/>
                      </a:endParaRPr>
                    </a:p>
                  </a:txBody>
                  <a:tcPr marL="109728">
                    <a:solidFill>
                      <a:schemeClr val="accent6">
                        <a:lumMod val="20000"/>
                        <a:lumOff val="80000"/>
                      </a:schemeClr>
                    </a:solidFill>
                  </a:tcPr>
                </a:tc>
                <a:tc>
                  <a:txBody>
                    <a:bodyPr/>
                    <a:lstStyle/>
                    <a:p>
                      <a:pPr algn="ctr">
                        <a:defRPr sz="1100" b="0">
                          <a:solidFill>
                            <a:srgbClr val="27303B"/>
                          </a:solidFill>
                          <a:latin typeface="Aptos"/>
                        </a:defRPr>
                      </a:pPr>
                      <a:r>
                        <a:rPr sz="1600" dirty="0">
                          <a:solidFill/>
                        </a:rPr>
                        <a:t>21,455</a:t>
                      </a:r>
                    </a:p>
                  </a:txBody>
                  <a:tcPr marL="109728">
                    <a:solidFill>
                      <a:srgbClr val="D4FBFC"/>
                    </a:solidFill>
                  </a:tcPr>
                </a:tc>
                <a:tc>
                  <a:txBody>
                    <a:bodyPr/>
                    <a:lstStyle/>
                    <a:p>
                      <a:pPr algn="ctr">
                        <a:defRPr sz="1100" b="0">
                          <a:solidFill>
                            <a:srgbClr val="27303B"/>
                          </a:solidFill>
                          <a:latin typeface="Aptos"/>
                        </a:defRPr>
                      </a:pPr>
                      <a:r>
                        <a:rPr sz="1600" dirty="0">
                          <a:solidFill/>
                        </a:rPr>
                        <a:t>24,354</a:t>
                      </a:r>
                    </a:p>
                  </a:txBody>
                  <a:tcPr marL="109728">
                    <a:solidFill>
                      <a:schemeClr val="accent4">
                        <a:lumMod val="20000"/>
                        <a:lumOff val="80000"/>
                      </a:schemeClr>
                    </a:solidFill>
                  </a:tcPr>
                </a:tc>
                <a:extLst>
                  <a:ext uri="{0D108BD9-81ED-4DB2-BD59-A6C34878D82A}">
                    <a16:rowId xmlns:a16="http://schemas.microsoft.com/office/drawing/2014/main" val="10004"/>
                  </a:ext>
                </a:extLst>
              </a:tr>
              <a:tr h="279400">
                <a:tc>
                  <a:txBody>
                    <a:bodyPr/>
                    <a:lstStyle/>
                    <a:p>
                      <a:pPr>
                        <a:defRPr sz="1100" b="0">
                          <a:solidFill>
                            <a:srgbClr val="27303B"/>
                          </a:solidFill>
                          <a:latin typeface="Aptos"/>
                        </a:defRPr>
                      </a:pPr>
                      <a:r>
                        <a:rPr sz="1600" dirty="0">
                          <a:solidFill/>
                        </a:rPr>
                        <a:t>Cash as % of NAV</a:t>
                      </a:r>
                    </a:p>
                  </a:txBody>
                  <a:tcPr marL="109728">
                    <a:solidFill>
                      <a:schemeClr val="accent6">
                        <a:lumMod val="20000"/>
                        <a:lumOff val="80000"/>
                      </a:schemeClr>
                    </a:solidFill>
                  </a:tcPr>
                </a:tc>
                <a:tc>
                  <a:txBody>
                    <a:bodyPr/>
                    <a:lstStyle/>
                    <a:p>
                      <a:pPr algn="ctr">
                        <a:defRPr sz="1100" b="0">
                          <a:solidFill>
                            <a:srgbClr val="27303B"/>
                          </a:solidFill>
                          <a:latin typeface="Aptos"/>
                        </a:defRPr>
                      </a:pPr>
                      <a:r>
                        <a:rPr sz="1600" dirty="0">
                          <a:solidFill/>
                        </a:rPr>
                        <a:t>50.93%</a:t>
                      </a:r>
                    </a:p>
                  </a:txBody>
                  <a:tcPr marL="109728">
                    <a:solidFill>
                      <a:srgbClr val="D4FBFC"/>
                    </a:solidFill>
                  </a:tcPr>
                </a:tc>
                <a:tc>
                  <a:txBody>
                    <a:bodyPr/>
                    <a:lstStyle/>
                    <a:p>
                      <a:pPr algn="ctr">
                        <a:defRPr sz="1100" b="0">
                          <a:solidFill>
                            <a:srgbClr val="27303B"/>
                          </a:solidFill>
                          <a:latin typeface="Aptos"/>
                        </a:defRPr>
                      </a:pPr>
                      <a:r>
                        <a:rPr sz="1600" dirty="0">
                          <a:solidFill/>
                        </a:rPr>
                        <a:t>80.14%</a:t>
                      </a:r>
                    </a:p>
                  </a:txBody>
                  <a:tcPr marL="109728">
                    <a:solidFill>
                      <a:schemeClr val="accent4">
                        <a:lumMod val="20000"/>
                        <a:lumOff val="80000"/>
                      </a:schemeClr>
                    </a:solidFill>
                  </a:tcPr>
                </a:tc>
                <a:extLst>
                  <a:ext uri="{0D108BD9-81ED-4DB2-BD59-A6C34878D82A}">
                    <a16:rowId xmlns:a16="http://schemas.microsoft.com/office/drawing/2014/main" val="10005"/>
                  </a:ext>
                </a:extLst>
              </a:tr>
              <a:tr h="279400">
                <a:tc>
                  <a:txBody>
                    <a:bodyPr/>
                    <a:lstStyle/>
                    <a:p>
                      <a:pPr>
                        <a:defRPr sz="1100" b="0">
                          <a:solidFill>
                            <a:srgbClr val="27303B"/>
                          </a:solidFill>
                          <a:latin typeface="Aptos"/>
                        </a:defRPr>
                      </a:pPr>
                      <a:r>
                        <a:rPr sz="1600" dirty="0">
                          <a:solidFill/>
                        </a:rPr>
                        <a:t>Debt (</a:t>
                      </a:r>
                      <a:r>
                        <a:rPr lang="en-SG" sz="1600" dirty="0">
                          <a:solidFill/>
                        </a:rPr>
                        <a:t>B</a:t>
                      </a:r>
                      <a:r>
                        <a:rPr sz="1600" dirty="0" err="1">
                          <a:solidFill/>
                        </a:rPr>
                        <a:t>ank</a:t>
                      </a:r>
                      <a:r>
                        <a:rPr sz="1600" dirty="0">
                          <a:solidFill/>
                        </a:rPr>
                        <a:t> </a:t>
                      </a:r>
                      <a:r>
                        <a:rPr lang="en-SG" sz="1600" dirty="0">
                          <a:solidFill/>
                        </a:rPr>
                        <a:t>L</a:t>
                      </a:r>
                      <a:r>
                        <a:rPr sz="1600" dirty="0" err="1">
                          <a:solidFill/>
                        </a:rPr>
                        <a:t>oan</a:t>
                      </a:r>
                      <a:r>
                        <a:rPr sz="1600" dirty="0">
                          <a:solidFill/>
                        </a:rPr>
                        <a:t>)</a:t>
                      </a:r>
                    </a:p>
                  </a:txBody>
                  <a:tcPr marL="109728">
                    <a:solidFill>
                      <a:schemeClr val="accent6">
                        <a:lumMod val="20000"/>
                        <a:lumOff val="80000"/>
                      </a:schemeClr>
                    </a:solidFill>
                  </a:tcPr>
                </a:tc>
                <a:tc>
                  <a:txBody>
                    <a:bodyPr/>
                    <a:lstStyle/>
                    <a:p>
                      <a:pPr algn="ctr">
                        <a:defRPr sz="1100" b="0">
                          <a:solidFill>
                            <a:srgbClr val="27303B"/>
                          </a:solidFill>
                          <a:latin typeface="Aptos"/>
                        </a:defRPr>
                      </a:pPr>
                      <a:r>
                        <a:rPr lang="en-SG" sz="1600" dirty="0">
                          <a:solidFill/>
                        </a:rPr>
                        <a:t>-</a:t>
                      </a:r>
                      <a:endParaRPr sz="1600" dirty="0">
                        <a:solidFill/>
                      </a:endParaRPr>
                    </a:p>
                  </a:txBody>
                  <a:tcPr marL="109728">
                    <a:solidFill>
                      <a:srgbClr val="D4FBFC"/>
                    </a:solidFill>
                  </a:tcPr>
                </a:tc>
                <a:tc>
                  <a:txBody>
                    <a:bodyPr/>
                    <a:lstStyle/>
                    <a:p>
                      <a:pPr algn="ctr">
                        <a:defRPr sz="1100" b="0">
                          <a:solidFill>
                            <a:srgbClr val="27303B"/>
                          </a:solidFill>
                          <a:latin typeface="Aptos"/>
                        </a:defRPr>
                      </a:pPr>
                      <a:r>
                        <a:rPr sz="1600" dirty="0">
                          <a:solidFill/>
                        </a:rPr>
                        <a:t>194</a:t>
                      </a:r>
                    </a:p>
                  </a:txBody>
                  <a:tcPr marL="109728">
                    <a:solidFill>
                      <a:schemeClr val="accent4">
                        <a:lumMod val="20000"/>
                        <a:lumOff val="80000"/>
                      </a:schemeClr>
                    </a:solidFill>
                  </a:tcPr>
                </a:tc>
                <a:extLst>
                  <a:ext uri="{0D108BD9-81ED-4DB2-BD59-A6C34878D82A}">
                    <a16:rowId xmlns:a16="http://schemas.microsoft.com/office/drawing/2014/main" val="10006"/>
                  </a:ext>
                </a:extLst>
              </a:tr>
              <a:tr h="279400">
                <a:tc>
                  <a:txBody>
                    <a:bodyPr/>
                    <a:lstStyle/>
                    <a:p>
                      <a:pPr>
                        <a:defRPr sz="1100" b="0">
                          <a:solidFill>
                            <a:srgbClr val="27303B"/>
                          </a:solidFill>
                          <a:latin typeface="Aptos"/>
                        </a:defRPr>
                      </a:pPr>
                      <a:r>
                        <a:rPr sz="1600" dirty="0">
                          <a:solidFill/>
                        </a:rPr>
                        <a:t>Debt-to-</a:t>
                      </a:r>
                      <a:r>
                        <a:rPr lang="en-SG" sz="1600" dirty="0">
                          <a:solidFill/>
                        </a:rPr>
                        <a:t>E</a:t>
                      </a:r>
                      <a:r>
                        <a:rPr sz="1600" dirty="0" err="1">
                          <a:solidFill/>
                        </a:rPr>
                        <a:t>quity</a:t>
                      </a:r>
                      <a:r>
                        <a:rPr sz="1600" dirty="0">
                          <a:solidFill/>
                        </a:rPr>
                        <a:t> </a:t>
                      </a:r>
                      <a:r>
                        <a:rPr lang="en-SG" sz="1600" dirty="0">
                          <a:solidFill/>
                        </a:rPr>
                        <a:t>R</a:t>
                      </a:r>
                      <a:r>
                        <a:rPr sz="1600" dirty="0" err="1">
                          <a:solidFill/>
                        </a:rPr>
                        <a:t>atio</a:t>
                      </a:r>
                      <a:endParaRPr sz="1600" dirty="0">
                        <a:solidFill/>
                      </a:endParaRPr>
                    </a:p>
                  </a:txBody>
                  <a:tcPr marL="109728">
                    <a:solidFill>
                      <a:schemeClr val="accent6">
                        <a:lumMod val="20000"/>
                        <a:lumOff val="80000"/>
                      </a:schemeClr>
                    </a:solidFill>
                  </a:tcPr>
                </a:tc>
                <a:tc>
                  <a:txBody>
                    <a:bodyPr/>
                    <a:lstStyle/>
                    <a:p>
                      <a:pPr algn="ctr">
                        <a:defRPr sz="1100" b="0">
                          <a:solidFill>
                            <a:srgbClr val="27303B"/>
                          </a:solidFill>
                          <a:latin typeface="Aptos"/>
                        </a:defRPr>
                      </a:pPr>
                      <a:r>
                        <a:rPr lang="en-SG" sz="1600" dirty="0">
                          <a:solidFill/>
                        </a:rPr>
                        <a:t>-</a:t>
                      </a:r>
                      <a:endParaRPr sz="1600" dirty="0">
                        <a:solidFill/>
                      </a:endParaRPr>
                    </a:p>
                  </a:txBody>
                  <a:tcPr marL="109728">
                    <a:solidFill>
                      <a:srgbClr val="D4FBFC"/>
                    </a:solidFill>
                  </a:tcPr>
                </a:tc>
                <a:tc>
                  <a:txBody>
                    <a:bodyPr/>
                    <a:lstStyle/>
                    <a:p>
                      <a:pPr algn="ctr">
                        <a:defRPr sz="1100" b="0">
                          <a:solidFill>
                            <a:srgbClr val="27303B"/>
                          </a:solidFill>
                          <a:latin typeface="Aptos"/>
                        </a:defRPr>
                      </a:pPr>
                      <a:r>
                        <a:rPr sz="1600" dirty="0">
                          <a:solidFill/>
                        </a:rPr>
                        <a:t>0.008</a:t>
                      </a:r>
                    </a:p>
                  </a:txBody>
                  <a:tcPr marL="109728">
                    <a:solidFill>
                      <a:schemeClr val="accent4">
                        <a:lumMod val="20000"/>
                        <a:lumOff val="80000"/>
                      </a:schemeClr>
                    </a:solidFill>
                  </a:tcPr>
                </a:tc>
                <a:extLst>
                  <a:ext uri="{0D108BD9-81ED-4DB2-BD59-A6C34878D82A}">
                    <a16:rowId xmlns:a16="http://schemas.microsoft.com/office/drawing/2014/main" val="10007"/>
                  </a:ext>
                </a:extLst>
              </a:tr>
              <a:tr h="279400">
                <a:tc>
                  <a:txBody>
                    <a:bodyPr/>
                    <a:lstStyle/>
                    <a:p>
                      <a:pPr>
                        <a:defRPr sz="1100" b="0">
                          <a:solidFill>
                            <a:srgbClr val="27303B"/>
                          </a:solidFill>
                          <a:latin typeface="Aptos"/>
                        </a:defRPr>
                      </a:pPr>
                      <a:r>
                        <a:rPr sz="1600" dirty="0">
                          <a:solidFill/>
                        </a:rPr>
                        <a:t>Equity per </a:t>
                      </a:r>
                      <a:r>
                        <a:rPr lang="en-SG" sz="1600" dirty="0">
                          <a:solidFill/>
                        </a:rPr>
                        <a:t>S</a:t>
                      </a:r>
                      <a:r>
                        <a:rPr sz="1600" dirty="0">
                          <a:solidFill/>
                        </a:rPr>
                        <a:t>hare</a:t>
                      </a:r>
                    </a:p>
                  </a:txBody>
                  <a:tcPr marL="109728">
                    <a:solidFill>
                      <a:schemeClr val="accent6">
                        <a:lumMod val="20000"/>
                        <a:lumOff val="80000"/>
                      </a:schemeClr>
                    </a:solidFill>
                  </a:tcPr>
                </a:tc>
                <a:tc>
                  <a:txBody>
                    <a:bodyPr/>
                    <a:lstStyle/>
                    <a:p>
                      <a:pPr algn="ctr">
                        <a:defRPr sz="1100" b="0">
                          <a:solidFill>
                            <a:srgbClr val="27303B"/>
                          </a:solidFill>
                          <a:latin typeface="Aptos"/>
                        </a:defRPr>
                      </a:pPr>
                      <a:r>
                        <a:rPr sz="1600" dirty="0">
                          <a:solidFill/>
                        </a:rPr>
                        <a:t>$0.119</a:t>
                      </a:r>
                    </a:p>
                  </a:txBody>
                  <a:tcPr marL="109728">
                    <a:solidFill>
                      <a:srgbClr val="D4FBFC"/>
                    </a:solidFill>
                  </a:tcPr>
                </a:tc>
                <a:tc>
                  <a:txBody>
                    <a:bodyPr/>
                    <a:lstStyle/>
                    <a:p>
                      <a:pPr algn="ctr">
                        <a:defRPr sz="1100" b="0">
                          <a:solidFill>
                            <a:srgbClr val="27303B"/>
                          </a:solidFill>
                          <a:latin typeface="Aptos"/>
                        </a:defRPr>
                      </a:pPr>
                      <a:r>
                        <a:rPr sz="1600" dirty="0">
                          <a:solidFill/>
                        </a:rPr>
                        <a:t>$0.135</a:t>
                      </a:r>
                    </a:p>
                  </a:txBody>
                  <a:tcPr marL="109728">
                    <a:solidFill>
                      <a:schemeClr val="accent4">
                        <a:lumMod val="20000"/>
                        <a:lumOff val="80000"/>
                      </a:schemeClr>
                    </a:solidFill>
                  </a:tcPr>
                </a:tc>
                <a:extLst>
                  <a:ext uri="{0D108BD9-81ED-4DB2-BD59-A6C34878D82A}">
                    <a16:rowId xmlns:a16="http://schemas.microsoft.com/office/drawing/2014/main" val="10008"/>
                  </a:ext>
                </a:extLst>
              </a:tr>
            </a:tbl>
          </a:graphicData>
        </a:graphic>
      </p:graphicFrame>
      <p:sp>
        <p:nvSpPr>
          <p:cNvPr id="28" name="TextBox 27"/>
          <p:cNvSpPr txBox="1"/>
          <p:nvPr/>
        </p:nvSpPr>
        <p:spPr>
          <a:xfrm>
            <a:off x="2752343" y="6148849"/>
            <a:ext cx="7370065" cy="553998"/>
          </a:xfrm>
          <a:prstGeom prst="rect">
            <a:avLst/>
          </a:prstGeom>
          <a:noFill/>
        </p:spPr>
        <p:txBody>
          <a:bodyPr wrap="square" lIns="45720" rIns="45720" anchor="t">
            <a:spAutoFit/>
          </a:bodyPr>
          <a:lstStyle/>
          <a:p>
            <a:pPr algn="l">
              <a:spcAft>
                <a:spcPts val="500"/>
              </a:spcAft>
            </a:pPr>
            <a:r>
              <a:rPr b="1" dirty="0">
                <a:latin typeface="Aptos"/>
              </a:rPr>
              <a:t>* </a:t>
            </a:r>
            <a:r>
              <a:rPr sz="1200" b="1" dirty="0">
                <a:latin typeface="Aptos"/>
              </a:rPr>
              <a:t>FY2025 cash balance includes S$2.01m restricted bank balance</a:t>
            </a:r>
            <a:r>
              <a:rPr lang="en-SG" sz="1200" b="1" dirty="0">
                <a:latin typeface="Aptos"/>
              </a:rPr>
              <a:t>. The decrease in FY2026 cash balance was largely due to fund being utilised to complete the affordable housing project.  </a:t>
            </a:r>
            <a:endParaRPr sz="1200" b="0" dirty="0">
              <a:solidFill>
                <a:srgbClr val="637182"/>
              </a:solidFill>
              <a:latin typeface="Aptos"/>
            </a:endParaRPr>
          </a:p>
        </p:txBody>
      </p:sp>
      <p:sp>
        <p:nvSpPr>
          <p:cNvPr id="29" name="Rectangle 28"/>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21">
            <a:extLst>
              <a:ext uri="{FF2B5EF4-FFF2-40B4-BE49-F238E27FC236}">
                <a16:creationId xmlns:a16="http://schemas.microsoft.com/office/drawing/2014/main" id="{DF51F33C-214C-6B47-CF96-B464500444D8}"/>
              </a:ext>
            </a:extLst>
          </p:cNvPr>
          <p:cNvSpPr/>
          <p:nvPr/>
        </p:nvSpPr>
        <p:spPr>
          <a:xfrm>
            <a:off x="8778240" y="3354848"/>
            <a:ext cx="2514600" cy="1720074"/>
          </a:xfrm>
          <a:prstGeom prst="roundRect">
            <a:avLst>
              <a:gd name="adj" fmla="val 8000"/>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a:extLst>
              <a:ext uri="{FF2B5EF4-FFF2-40B4-BE49-F238E27FC236}">
                <a16:creationId xmlns:a16="http://schemas.microsoft.com/office/drawing/2014/main" id="{45291C7E-F5C9-3025-59F7-413D7AF5E309}"/>
              </a:ext>
            </a:extLst>
          </p:cNvPr>
          <p:cNvSpPr/>
          <p:nvPr/>
        </p:nvSpPr>
        <p:spPr>
          <a:xfrm>
            <a:off x="8746236" y="3337560"/>
            <a:ext cx="64008" cy="1737361"/>
          </a:xfrm>
          <a:prstGeom prst="rect">
            <a:avLst/>
          </a:prstGeom>
          <a:solidFill>
            <a:srgbClr val="264B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a:extLst>
              <a:ext uri="{FF2B5EF4-FFF2-40B4-BE49-F238E27FC236}">
                <a16:creationId xmlns:a16="http://schemas.microsoft.com/office/drawing/2014/main" id="{8B2D1FDA-321B-1CBA-E363-EF34E5FF7B58}"/>
              </a:ext>
            </a:extLst>
          </p:cNvPr>
          <p:cNvSpPr txBox="1"/>
          <p:nvPr/>
        </p:nvSpPr>
        <p:spPr>
          <a:xfrm>
            <a:off x="8951976" y="3419130"/>
            <a:ext cx="2167128" cy="338554"/>
          </a:xfrm>
          <a:prstGeom prst="rect">
            <a:avLst/>
          </a:prstGeom>
          <a:noFill/>
        </p:spPr>
        <p:txBody>
          <a:bodyPr wrap="square" lIns="45720" rIns="45720" anchor="t">
            <a:spAutoFit/>
          </a:bodyPr>
          <a:lstStyle/>
          <a:p>
            <a:pPr algn="l">
              <a:spcAft>
                <a:spcPts val="500"/>
              </a:spcAft>
            </a:pPr>
            <a:r>
              <a:rPr lang="en-SG" sz="1600" b="1" dirty="0">
                <a:latin typeface="Aptos"/>
              </a:rPr>
              <a:t>EQUITY PER SHARE</a:t>
            </a:r>
            <a:endParaRPr sz="1600" b="1" dirty="0">
              <a:latin typeface="Aptos"/>
            </a:endParaRPr>
          </a:p>
        </p:txBody>
      </p:sp>
      <p:sp>
        <p:nvSpPr>
          <p:cNvPr id="37" name="TextBox 36">
            <a:extLst>
              <a:ext uri="{FF2B5EF4-FFF2-40B4-BE49-F238E27FC236}">
                <a16:creationId xmlns:a16="http://schemas.microsoft.com/office/drawing/2014/main" id="{1FFE0C2E-DF27-9708-69B6-54D165BECEF8}"/>
              </a:ext>
            </a:extLst>
          </p:cNvPr>
          <p:cNvSpPr txBox="1"/>
          <p:nvPr/>
        </p:nvSpPr>
        <p:spPr>
          <a:xfrm>
            <a:off x="8951976" y="3698105"/>
            <a:ext cx="2167128" cy="617990"/>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S$</a:t>
            </a:r>
            <a:r>
              <a:rPr lang="en-SG" sz="3416" b="1" dirty="0">
                <a:solidFill>
                  <a:srgbClr val="244230"/>
                </a:solidFill>
                <a:latin typeface="Aptos"/>
              </a:rPr>
              <a:t>0.119</a:t>
            </a:r>
            <a:endParaRPr sz="3416" b="1" dirty="0">
              <a:solidFill>
                <a:srgbClr val="244230"/>
              </a:solidFill>
              <a:latin typeface="Aptos"/>
            </a:endParaRPr>
          </a:p>
        </p:txBody>
      </p:sp>
      <p:sp>
        <p:nvSpPr>
          <p:cNvPr id="39" name="TextBox 38">
            <a:extLst>
              <a:ext uri="{FF2B5EF4-FFF2-40B4-BE49-F238E27FC236}">
                <a16:creationId xmlns:a16="http://schemas.microsoft.com/office/drawing/2014/main" id="{A530D2B6-D9B5-BCD3-0158-3D5B2CC791C2}"/>
              </a:ext>
            </a:extLst>
          </p:cNvPr>
          <p:cNvSpPr txBox="1"/>
          <p:nvPr/>
        </p:nvSpPr>
        <p:spPr>
          <a:xfrm>
            <a:off x="8951976" y="4204691"/>
            <a:ext cx="2340864" cy="830997"/>
          </a:xfrm>
          <a:prstGeom prst="rect">
            <a:avLst/>
          </a:prstGeom>
          <a:noFill/>
        </p:spPr>
        <p:txBody>
          <a:bodyPr wrap="square" lIns="45720" rIns="45720" anchor="t">
            <a:spAutoFit/>
          </a:bodyPr>
          <a:lstStyle/>
          <a:p>
            <a:pPr algn="l">
              <a:spcAft>
                <a:spcPts val="500"/>
              </a:spcAft>
            </a:pPr>
            <a:r>
              <a:rPr lang="en-SG" sz="1600" dirty="0">
                <a:latin typeface="Aptos"/>
              </a:rPr>
              <a:t>Market closing $0.07 @ 30 Jun ’26 and Cash accounts for 51% of NAV</a:t>
            </a:r>
            <a:endParaRPr sz="1600" dirty="0">
              <a:latin typeface="Apto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TextBox 1"/>
          <p:cNvSpPr txBox="1"/>
          <p:nvPr/>
        </p:nvSpPr>
        <p:spPr>
          <a:xfrm>
            <a:off x="594360" y="147858"/>
            <a:ext cx="77724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lang="en-SG" sz="2800" b="1" dirty="0">
                <a:solidFill>
                  <a:srgbClr val="322FB7"/>
                </a:solidFill>
                <a:latin typeface="Aptos"/>
              </a:rPr>
              <a:t>SHAREHOLDER PERSPECTIVE </a:t>
            </a:r>
            <a:endParaRPr kumimoji="0" lang="en-SG" sz="1117" b="1" i="0" u="none" strike="noStrike" kern="1200" cap="none" spc="0" normalizeH="0" baseline="0" noProof="0" dirty="0">
              <a:ln>
                <a:noFill/>
              </a:ln>
              <a:solidFill>
                <a:srgbClr val="C69D53"/>
              </a:solidFill>
              <a:effectLst/>
              <a:uLnTx/>
              <a:uFillTx/>
              <a:latin typeface="Aptos"/>
              <a:ea typeface="+mn-ea"/>
              <a:cs typeface="+mn-cs"/>
            </a:endParaRPr>
          </a:p>
        </p:txBody>
      </p:sp>
      <p:sp>
        <p:nvSpPr>
          <p:cNvPr id="3" name="TextBox 2"/>
          <p:cNvSpPr txBox="1"/>
          <p:nvPr/>
        </p:nvSpPr>
        <p:spPr>
          <a:xfrm>
            <a:off x="594360" y="603504"/>
            <a:ext cx="10881360" cy="660052"/>
          </a:xfrm>
          <a:prstGeom prst="rect">
            <a:avLst/>
          </a:prstGeom>
          <a:noFill/>
        </p:spPr>
        <p:txBody>
          <a:bodyPr wrap="square" lIns="45720" rIns="45720" anchor="t">
            <a:spAutoFit/>
          </a:bodyPr>
          <a:lstStyle/>
          <a:p>
            <a:pPr algn="l">
              <a:spcAft>
                <a:spcPts val="500"/>
              </a:spcAft>
            </a:pPr>
            <a:r>
              <a:rPr sz="3689" b="1" dirty="0">
                <a:solidFill>
                  <a:srgbClr val="244230"/>
                </a:solidFill>
                <a:latin typeface="Aptos"/>
              </a:rPr>
              <a:t>Total </a:t>
            </a:r>
            <a:r>
              <a:rPr lang="en-SG" sz="3689" b="1" dirty="0">
                <a:solidFill>
                  <a:srgbClr val="244230"/>
                </a:solidFill>
                <a:latin typeface="Aptos"/>
              </a:rPr>
              <a:t>s</a:t>
            </a:r>
            <a:r>
              <a:rPr sz="3689" b="1" dirty="0" err="1">
                <a:solidFill>
                  <a:srgbClr val="244230"/>
                </a:solidFill>
                <a:latin typeface="Aptos"/>
              </a:rPr>
              <a:t>hareholder</a:t>
            </a:r>
            <a:r>
              <a:rPr sz="3689" b="1" dirty="0">
                <a:solidFill>
                  <a:srgbClr val="244230"/>
                </a:solidFill>
                <a:latin typeface="Aptos"/>
              </a:rPr>
              <a:t> </a:t>
            </a:r>
            <a:r>
              <a:rPr lang="en-SG" sz="3689" b="1" dirty="0">
                <a:solidFill>
                  <a:srgbClr val="244230"/>
                </a:solidFill>
                <a:latin typeface="Aptos"/>
              </a:rPr>
              <a:t>r</a:t>
            </a:r>
            <a:r>
              <a:rPr sz="3689" b="1" dirty="0" err="1">
                <a:solidFill>
                  <a:srgbClr val="244230"/>
                </a:solidFill>
                <a:latin typeface="Aptos"/>
              </a:rPr>
              <a:t>eturn</a:t>
            </a:r>
            <a:r>
              <a:rPr lang="en-SG" sz="3689" b="1" dirty="0">
                <a:solidFill>
                  <a:srgbClr val="244230"/>
                </a:solidFill>
                <a:latin typeface="Aptos"/>
              </a:rPr>
              <a:t> (TSR)</a:t>
            </a:r>
            <a:endParaRPr sz="3689" b="1" dirty="0">
              <a:solidFill>
                <a:srgbClr val="244230"/>
              </a:solidFill>
              <a:latin typeface="Aptos"/>
            </a:endParaRP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06</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7" name="TextBox 6"/>
          <p:cNvSpPr txBox="1"/>
          <p:nvPr/>
        </p:nvSpPr>
        <p:spPr>
          <a:xfrm>
            <a:off x="731520" y="1508760"/>
            <a:ext cx="10607040" cy="400110"/>
          </a:xfrm>
          <a:prstGeom prst="rect">
            <a:avLst/>
          </a:prstGeom>
          <a:noFill/>
        </p:spPr>
        <p:txBody>
          <a:bodyPr wrap="square" lIns="45720" rIns="45720" anchor="t">
            <a:spAutoFit/>
          </a:bodyPr>
          <a:lstStyle/>
          <a:p>
            <a:pPr algn="l">
              <a:spcAft>
                <a:spcPts val="500"/>
              </a:spcAft>
            </a:pPr>
            <a:r>
              <a:rPr sz="2000" b="1" dirty="0">
                <a:latin typeface="Aptos"/>
              </a:rPr>
              <a:t>TSR includes share-price movement plus dividends and distributions in specie (DIS)</a:t>
            </a:r>
          </a:p>
        </p:txBody>
      </p:sp>
      <p:sp>
        <p:nvSpPr>
          <p:cNvPr id="8" name="Rounded Rectangle 7"/>
          <p:cNvSpPr/>
          <p:nvPr/>
        </p:nvSpPr>
        <p:spPr>
          <a:xfrm>
            <a:off x="758952" y="2122628"/>
            <a:ext cx="5120640" cy="1417320"/>
          </a:xfrm>
          <a:prstGeom prst="roundRect">
            <a:avLst>
              <a:gd name="adj" fmla="val 8000"/>
            </a:avLst>
          </a:prstGeom>
          <a:gradFill flip="none" rotWithShape="1">
            <a:gsLst>
              <a:gs pos="0">
                <a:schemeClr val="accent6">
                  <a:lumMod val="20000"/>
                  <a:lumOff val="80000"/>
                  <a:shade val="30000"/>
                  <a:satMod val="115000"/>
                </a:schemeClr>
              </a:gs>
              <a:gs pos="1000">
                <a:schemeClr val="accent6">
                  <a:lumMod val="20000"/>
                  <a:lumOff val="80000"/>
                  <a:shade val="67500"/>
                  <a:satMod val="115000"/>
                </a:schemeClr>
              </a:gs>
              <a:gs pos="100000">
                <a:schemeClr val="accent6">
                  <a:lumMod val="20000"/>
                  <a:lumOff val="80000"/>
                  <a:shade val="100000"/>
                  <a:satMod val="115000"/>
                </a:schemeClr>
              </a:gs>
            </a:gsLst>
            <a:path path="circle">
              <a:fillToRect l="100000" t="100000"/>
            </a:path>
            <a:tileRect r="-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31520" y="2148840"/>
            <a:ext cx="64008" cy="1417320"/>
          </a:xfrm>
          <a:prstGeom prst="rect">
            <a:avLst/>
          </a:prstGeom>
          <a:solidFill>
            <a:srgbClr val="A64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32688" y="2295144"/>
            <a:ext cx="4773168" cy="369332"/>
          </a:xfrm>
          <a:prstGeom prst="rect">
            <a:avLst/>
          </a:prstGeom>
          <a:noFill/>
        </p:spPr>
        <p:txBody>
          <a:bodyPr wrap="square" lIns="45720" rIns="45720" anchor="t">
            <a:spAutoFit/>
          </a:bodyPr>
          <a:lstStyle/>
          <a:p>
            <a:pPr algn="l">
              <a:spcAft>
                <a:spcPts val="500"/>
              </a:spcAft>
            </a:pPr>
            <a:r>
              <a:rPr b="1" dirty="0">
                <a:solidFill>
                  <a:srgbClr val="637182"/>
                </a:solidFill>
                <a:latin typeface="Aptos"/>
              </a:rPr>
              <a:t>10-YEAR TSR | 2016–2026</a:t>
            </a:r>
          </a:p>
        </p:txBody>
      </p:sp>
      <p:sp>
        <p:nvSpPr>
          <p:cNvPr id="11" name="TextBox 10"/>
          <p:cNvSpPr txBox="1"/>
          <p:nvPr/>
        </p:nvSpPr>
        <p:spPr>
          <a:xfrm>
            <a:off x="932688" y="2560318"/>
            <a:ext cx="4773168" cy="617990"/>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−1</a:t>
            </a:r>
            <a:r>
              <a:rPr lang="en-SG" sz="3416" b="1" dirty="0">
                <a:solidFill>
                  <a:srgbClr val="244230"/>
                </a:solidFill>
                <a:latin typeface="Aptos"/>
              </a:rPr>
              <a:t>5.81</a:t>
            </a:r>
            <a:r>
              <a:rPr sz="3416" b="1" dirty="0">
                <a:solidFill>
                  <a:srgbClr val="244230"/>
                </a:solidFill>
                <a:latin typeface="Aptos"/>
              </a:rPr>
              <a:t>%</a:t>
            </a:r>
          </a:p>
        </p:txBody>
      </p:sp>
      <p:sp>
        <p:nvSpPr>
          <p:cNvPr id="12" name="TextBox 11"/>
          <p:cNvSpPr txBox="1"/>
          <p:nvPr/>
        </p:nvSpPr>
        <p:spPr>
          <a:xfrm>
            <a:off x="932688" y="3182112"/>
            <a:ext cx="4773168" cy="338554"/>
          </a:xfrm>
          <a:prstGeom prst="rect">
            <a:avLst/>
          </a:prstGeom>
          <a:noFill/>
        </p:spPr>
        <p:txBody>
          <a:bodyPr wrap="square" lIns="45720" rIns="45720" anchor="t">
            <a:spAutoFit/>
          </a:bodyPr>
          <a:lstStyle/>
          <a:p>
            <a:pPr algn="l">
              <a:spcAft>
                <a:spcPts val="500"/>
              </a:spcAft>
            </a:pPr>
            <a:r>
              <a:rPr sz="1600" b="1" dirty="0">
                <a:solidFill>
                  <a:srgbClr val="637182"/>
                </a:solidFill>
                <a:latin typeface="Aptos"/>
              </a:rPr>
              <a:t>Share price: 23.</a:t>
            </a:r>
            <a:r>
              <a:rPr lang="en-SG" sz="1600" b="1" dirty="0">
                <a:solidFill>
                  <a:srgbClr val="637182"/>
                </a:solidFill>
                <a:latin typeface="Aptos"/>
              </a:rPr>
              <a:t>28</a:t>
            </a:r>
            <a:r>
              <a:rPr sz="1600" b="1" dirty="0">
                <a:solidFill>
                  <a:srgbClr val="637182"/>
                </a:solidFill>
                <a:latin typeface="Aptos"/>
              </a:rPr>
              <a:t>¢ → </a:t>
            </a:r>
            <a:r>
              <a:rPr lang="en-SG" sz="1600" b="1" dirty="0">
                <a:solidFill>
                  <a:srgbClr val="637182"/>
                </a:solidFill>
                <a:latin typeface="Aptos"/>
              </a:rPr>
              <a:t>7.00</a:t>
            </a:r>
            <a:r>
              <a:rPr sz="1600" b="1" dirty="0">
                <a:solidFill>
                  <a:srgbClr val="637182"/>
                </a:solidFill>
                <a:latin typeface="Aptos"/>
              </a:rPr>
              <a:t>¢</a:t>
            </a:r>
          </a:p>
        </p:txBody>
      </p:sp>
      <p:sp>
        <p:nvSpPr>
          <p:cNvPr id="13" name="Rounded Rectangle 12"/>
          <p:cNvSpPr/>
          <p:nvPr/>
        </p:nvSpPr>
        <p:spPr>
          <a:xfrm>
            <a:off x="6217920" y="2148840"/>
            <a:ext cx="5120640" cy="1417320"/>
          </a:xfrm>
          <a:prstGeom prst="roundRect">
            <a:avLst>
              <a:gd name="adj" fmla="val 8000"/>
            </a:avLst>
          </a:prstGeom>
          <a:gradFill flip="none" rotWithShape="1">
            <a:gsLst>
              <a:gs pos="0">
                <a:schemeClr val="accent1">
                  <a:tint val="66000"/>
                  <a:satMod val="160000"/>
                </a:schemeClr>
              </a:gs>
              <a:gs pos="95000">
                <a:schemeClr val="accent1">
                  <a:tint val="44500"/>
                  <a:satMod val="160000"/>
                </a:schemeClr>
              </a:gs>
              <a:gs pos="2000">
                <a:schemeClr val="accent1">
                  <a:tint val="23500"/>
                  <a:satMod val="160000"/>
                </a:schemeClr>
              </a:gs>
            </a:gsLst>
            <a:path path="circle">
              <a:fillToRect r="100000" b="100000"/>
            </a:path>
            <a:tileRect l="-100000" t="-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217920" y="2148840"/>
            <a:ext cx="64008" cy="1417320"/>
          </a:xfrm>
          <a:prstGeom prst="rect">
            <a:avLst/>
          </a:prstGeom>
          <a:solidFill>
            <a:srgbClr val="A64E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19088" y="2295144"/>
            <a:ext cx="4773168" cy="369332"/>
          </a:xfrm>
          <a:prstGeom prst="rect">
            <a:avLst/>
          </a:prstGeom>
          <a:noFill/>
        </p:spPr>
        <p:txBody>
          <a:bodyPr wrap="square" lIns="45720" rIns="45720" anchor="t">
            <a:spAutoFit/>
          </a:bodyPr>
          <a:lstStyle/>
          <a:p>
            <a:pPr algn="l">
              <a:spcAft>
                <a:spcPts val="500"/>
              </a:spcAft>
            </a:pPr>
            <a:r>
              <a:rPr b="1" dirty="0">
                <a:solidFill>
                  <a:srgbClr val="637182"/>
                </a:solidFill>
                <a:latin typeface="Aptos"/>
              </a:rPr>
              <a:t>5-YEAR TSR | 2021–2026</a:t>
            </a:r>
          </a:p>
        </p:txBody>
      </p:sp>
      <p:sp>
        <p:nvSpPr>
          <p:cNvPr id="16" name="TextBox 15"/>
          <p:cNvSpPr txBox="1"/>
          <p:nvPr/>
        </p:nvSpPr>
        <p:spPr>
          <a:xfrm>
            <a:off x="6419088" y="2587752"/>
            <a:ext cx="4773168" cy="617990"/>
          </a:xfrm>
          <a:prstGeom prst="rect">
            <a:avLst/>
          </a:prstGeom>
          <a:noFill/>
        </p:spPr>
        <p:txBody>
          <a:bodyPr wrap="square" lIns="45720" rIns="45720" anchor="t">
            <a:spAutoFit/>
          </a:bodyPr>
          <a:lstStyle/>
          <a:p>
            <a:pPr algn="l">
              <a:spcAft>
                <a:spcPts val="500"/>
              </a:spcAft>
            </a:pPr>
            <a:r>
              <a:rPr sz="3416" b="1" dirty="0">
                <a:solidFill>
                  <a:srgbClr val="244230"/>
                </a:solidFill>
                <a:latin typeface="Aptos"/>
              </a:rPr>
              <a:t>−</a:t>
            </a:r>
            <a:r>
              <a:rPr lang="en-SG" sz="3416" b="1" dirty="0">
                <a:solidFill>
                  <a:srgbClr val="244230"/>
                </a:solidFill>
                <a:latin typeface="Aptos"/>
              </a:rPr>
              <a:t>18.74</a:t>
            </a:r>
            <a:r>
              <a:rPr sz="3416" b="1" dirty="0">
                <a:solidFill>
                  <a:srgbClr val="244230"/>
                </a:solidFill>
                <a:latin typeface="Aptos"/>
              </a:rPr>
              <a:t>%</a:t>
            </a:r>
          </a:p>
        </p:txBody>
      </p:sp>
      <p:sp>
        <p:nvSpPr>
          <p:cNvPr id="17" name="TextBox 16"/>
          <p:cNvSpPr txBox="1"/>
          <p:nvPr/>
        </p:nvSpPr>
        <p:spPr>
          <a:xfrm>
            <a:off x="6419088" y="3182112"/>
            <a:ext cx="4773168" cy="338554"/>
          </a:xfrm>
          <a:prstGeom prst="rect">
            <a:avLst/>
          </a:prstGeom>
          <a:noFill/>
        </p:spPr>
        <p:txBody>
          <a:bodyPr wrap="square" lIns="45720" rIns="45720" anchor="t">
            <a:spAutoFit/>
          </a:bodyPr>
          <a:lstStyle/>
          <a:p>
            <a:pPr algn="l">
              <a:spcAft>
                <a:spcPts val="500"/>
              </a:spcAft>
            </a:pPr>
            <a:r>
              <a:rPr sz="1600" b="1" dirty="0">
                <a:solidFill>
                  <a:srgbClr val="637182"/>
                </a:solidFill>
                <a:latin typeface="Aptos"/>
              </a:rPr>
              <a:t>Share price: 18.30¢ → </a:t>
            </a:r>
            <a:r>
              <a:rPr lang="en-SG" sz="1600" b="1" dirty="0">
                <a:solidFill>
                  <a:srgbClr val="637182"/>
                </a:solidFill>
                <a:latin typeface="Aptos"/>
              </a:rPr>
              <a:t>7.00</a:t>
            </a:r>
            <a:r>
              <a:rPr sz="1600" b="1" dirty="0">
                <a:solidFill>
                  <a:srgbClr val="637182"/>
                </a:solidFill>
                <a:latin typeface="Aptos"/>
              </a:rPr>
              <a:t>¢</a:t>
            </a:r>
          </a:p>
        </p:txBody>
      </p:sp>
      <p:sp>
        <p:nvSpPr>
          <p:cNvPr id="18" name="TextBox 17"/>
          <p:cNvSpPr txBox="1"/>
          <p:nvPr/>
        </p:nvSpPr>
        <p:spPr>
          <a:xfrm>
            <a:off x="777240" y="4069080"/>
            <a:ext cx="4846320" cy="407676"/>
          </a:xfrm>
          <a:prstGeom prst="rect">
            <a:avLst/>
          </a:prstGeom>
          <a:noFill/>
        </p:spPr>
        <p:txBody>
          <a:bodyPr wrap="square" lIns="45720" rIns="45720" anchor="t">
            <a:spAutoFit/>
          </a:bodyPr>
          <a:lstStyle/>
          <a:p>
            <a:pPr algn="l">
              <a:spcAft>
                <a:spcPts val="500"/>
              </a:spcAft>
            </a:pPr>
            <a:r>
              <a:rPr sz="2049" b="1" dirty="0">
                <a:solidFill>
                  <a:srgbClr val="244230"/>
                </a:solidFill>
                <a:latin typeface="Aptos"/>
              </a:rPr>
              <a:t>10-year </a:t>
            </a:r>
            <a:r>
              <a:rPr lang="en-SG" sz="2049" b="1" dirty="0">
                <a:solidFill>
                  <a:srgbClr val="244230"/>
                </a:solidFill>
                <a:latin typeface="Aptos"/>
              </a:rPr>
              <a:t>S</a:t>
            </a:r>
            <a:r>
              <a:rPr sz="2049" b="1" dirty="0" err="1">
                <a:solidFill>
                  <a:srgbClr val="244230"/>
                </a:solidFill>
                <a:latin typeface="Aptos"/>
              </a:rPr>
              <a:t>hareholder</a:t>
            </a:r>
            <a:r>
              <a:rPr sz="2049" b="1" dirty="0">
                <a:solidFill>
                  <a:srgbClr val="244230"/>
                </a:solidFill>
                <a:latin typeface="Aptos"/>
              </a:rPr>
              <a:t> </a:t>
            </a:r>
            <a:r>
              <a:rPr lang="en-SG" sz="2049" b="1" dirty="0">
                <a:solidFill>
                  <a:srgbClr val="244230"/>
                </a:solidFill>
                <a:latin typeface="Aptos"/>
              </a:rPr>
              <a:t>V</a:t>
            </a:r>
            <a:r>
              <a:rPr sz="2049" b="1" dirty="0" err="1">
                <a:solidFill>
                  <a:srgbClr val="244230"/>
                </a:solidFill>
                <a:latin typeface="Aptos"/>
              </a:rPr>
              <a:t>alue</a:t>
            </a:r>
            <a:r>
              <a:rPr sz="2049" b="1" dirty="0">
                <a:solidFill>
                  <a:srgbClr val="244230"/>
                </a:solidFill>
                <a:latin typeface="Aptos"/>
              </a:rPr>
              <a:t> </a:t>
            </a:r>
            <a:r>
              <a:rPr lang="en-SG" sz="2049" b="1" dirty="0">
                <a:solidFill>
                  <a:srgbClr val="244230"/>
                </a:solidFill>
                <a:latin typeface="Aptos"/>
              </a:rPr>
              <a:t>C</a:t>
            </a:r>
            <a:r>
              <a:rPr sz="2049" b="1" dirty="0" err="1">
                <a:solidFill>
                  <a:srgbClr val="244230"/>
                </a:solidFill>
                <a:latin typeface="Aptos"/>
              </a:rPr>
              <a:t>omponents</a:t>
            </a:r>
            <a:endParaRPr sz="2049" b="1" dirty="0">
              <a:solidFill>
                <a:srgbClr val="244230"/>
              </a:solidFill>
              <a:latin typeface="Aptos"/>
            </a:endParaRPr>
          </a:p>
        </p:txBody>
      </p:sp>
      <p:sp>
        <p:nvSpPr>
          <p:cNvPr id="19" name="TextBox 18"/>
          <p:cNvSpPr txBox="1"/>
          <p:nvPr/>
        </p:nvSpPr>
        <p:spPr>
          <a:xfrm>
            <a:off x="822960" y="4480560"/>
            <a:ext cx="4800600" cy="1701363"/>
          </a:xfrm>
          <a:prstGeom prst="rect">
            <a:avLst/>
          </a:prstGeom>
          <a:noFill/>
        </p:spPr>
        <p:txBody>
          <a:bodyPr wrap="square" lIns="36576" tIns="27432" rIns="36576" bIns="27432">
            <a:spAutoFit/>
          </a:bodyPr>
          <a:lstStyle/>
          <a:p>
            <a:pPr>
              <a:spcAft>
                <a:spcPts val="1000"/>
              </a:spcAft>
            </a:pPr>
            <a:r>
              <a:rPr sz="1639" dirty="0">
                <a:solidFill>
                  <a:srgbClr val="27303B"/>
                </a:solidFill>
                <a:latin typeface="Aptos"/>
              </a:rPr>
              <a:t>•  Dividends received: 1.50¢</a:t>
            </a:r>
          </a:p>
          <a:p>
            <a:pPr>
              <a:spcAft>
                <a:spcPts val="1000"/>
              </a:spcAft>
            </a:pPr>
            <a:r>
              <a:rPr sz="1639" dirty="0">
                <a:solidFill>
                  <a:srgbClr val="27303B"/>
                </a:solidFill>
                <a:latin typeface="Aptos"/>
              </a:rPr>
              <a:t>•  DIS received: 11.10¢</a:t>
            </a:r>
          </a:p>
          <a:p>
            <a:pPr>
              <a:spcAft>
                <a:spcPts val="1000"/>
              </a:spcAft>
            </a:pPr>
            <a:r>
              <a:rPr sz="1639" dirty="0">
                <a:solidFill>
                  <a:srgbClr val="27303B"/>
                </a:solidFill>
                <a:latin typeface="Aptos"/>
              </a:rPr>
              <a:t>•  Dividends paid: 0.50¢ in FY2019; 1.00¢ in FY2020</a:t>
            </a:r>
            <a:endParaRPr lang="en-SG" sz="1639" dirty="0">
              <a:solidFill>
                <a:srgbClr val="27303B"/>
              </a:solidFill>
              <a:latin typeface="Aptos"/>
            </a:endParaRPr>
          </a:p>
          <a:p>
            <a:pPr>
              <a:spcAft>
                <a:spcPts val="1000"/>
              </a:spcAft>
            </a:pPr>
            <a:r>
              <a:rPr lang="en-US" sz="1639" dirty="0">
                <a:solidFill>
                  <a:srgbClr val="27303B"/>
                </a:solidFill>
                <a:latin typeface="Aptos"/>
              </a:rPr>
              <a:t>•  DIS values reflect distributions of LFHL shares in 2016 and 2021 </a:t>
            </a:r>
          </a:p>
        </p:txBody>
      </p:sp>
      <p:sp>
        <p:nvSpPr>
          <p:cNvPr id="20" name="TextBox 19"/>
          <p:cNvSpPr txBox="1"/>
          <p:nvPr/>
        </p:nvSpPr>
        <p:spPr>
          <a:xfrm>
            <a:off x="6318504" y="4069080"/>
            <a:ext cx="4754880" cy="407676"/>
          </a:xfrm>
          <a:prstGeom prst="rect">
            <a:avLst/>
          </a:prstGeom>
          <a:noFill/>
        </p:spPr>
        <p:txBody>
          <a:bodyPr wrap="square" lIns="45720" rIns="45720" anchor="t">
            <a:spAutoFit/>
          </a:bodyPr>
          <a:lstStyle/>
          <a:p>
            <a:pPr algn="l">
              <a:spcAft>
                <a:spcPts val="500"/>
              </a:spcAft>
            </a:pPr>
            <a:r>
              <a:rPr sz="2049" b="1" dirty="0">
                <a:solidFill>
                  <a:srgbClr val="244230"/>
                </a:solidFill>
                <a:latin typeface="Aptos"/>
              </a:rPr>
              <a:t>5-year </a:t>
            </a:r>
            <a:r>
              <a:rPr lang="en-SG" sz="2049" b="1" dirty="0">
                <a:solidFill>
                  <a:srgbClr val="244230"/>
                </a:solidFill>
                <a:latin typeface="Aptos"/>
              </a:rPr>
              <a:t>S</a:t>
            </a:r>
            <a:r>
              <a:rPr sz="2049" b="1" dirty="0" err="1">
                <a:solidFill>
                  <a:srgbClr val="244230"/>
                </a:solidFill>
                <a:latin typeface="Aptos"/>
              </a:rPr>
              <a:t>hareholder</a:t>
            </a:r>
            <a:r>
              <a:rPr sz="2049" b="1" dirty="0">
                <a:solidFill>
                  <a:srgbClr val="244230"/>
                </a:solidFill>
                <a:latin typeface="Aptos"/>
              </a:rPr>
              <a:t> </a:t>
            </a:r>
            <a:r>
              <a:rPr lang="en-SG" sz="2049" b="1" dirty="0">
                <a:solidFill>
                  <a:srgbClr val="244230"/>
                </a:solidFill>
                <a:latin typeface="Aptos"/>
              </a:rPr>
              <a:t>V</a:t>
            </a:r>
            <a:r>
              <a:rPr sz="2049" b="1" dirty="0" err="1">
                <a:solidFill>
                  <a:srgbClr val="244230"/>
                </a:solidFill>
                <a:latin typeface="Aptos"/>
              </a:rPr>
              <a:t>alue</a:t>
            </a:r>
            <a:r>
              <a:rPr sz="2049" b="1" dirty="0">
                <a:solidFill>
                  <a:srgbClr val="244230"/>
                </a:solidFill>
                <a:latin typeface="Aptos"/>
              </a:rPr>
              <a:t> </a:t>
            </a:r>
            <a:r>
              <a:rPr lang="en-SG" sz="2049" b="1" dirty="0">
                <a:solidFill>
                  <a:srgbClr val="244230"/>
                </a:solidFill>
                <a:latin typeface="Aptos"/>
              </a:rPr>
              <a:t>C</a:t>
            </a:r>
            <a:r>
              <a:rPr sz="2049" b="1" dirty="0" err="1">
                <a:solidFill>
                  <a:srgbClr val="244230"/>
                </a:solidFill>
                <a:latin typeface="Aptos"/>
              </a:rPr>
              <a:t>omponents</a:t>
            </a:r>
            <a:endParaRPr sz="2049" b="1" dirty="0">
              <a:solidFill>
                <a:srgbClr val="244230"/>
              </a:solidFill>
              <a:latin typeface="Aptos"/>
            </a:endParaRPr>
          </a:p>
        </p:txBody>
      </p:sp>
      <p:sp>
        <p:nvSpPr>
          <p:cNvPr id="21" name="TextBox 20"/>
          <p:cNvSpPr txBox="1"/>
          <p:nvPr/>
        </p:nvSpPr>
        <p:spPr>
          <a:xfrm>
            <a:off x="6309360" y="4480560"/>
            <a:ext cx="4709160" cy="1320874"/>
          </a:xfrm>
          <a:prstGeom prst="rect">
            <a:avLst/>
          </a:prstGeom>
          <a:noFill/>
        </p:spPr>
        <p:txBody>
          <a:bodyPr wrap="square" lIns="36576" tIns="27432" rIns="36576" bIns="27432">
            <a:spAutoFit/>
          </a:bodyPr>
          <a:lstStyle/>
          <a:p>
            <a:pPr>
              <a:spcAft>
                <a:spcPts val="1000"/>
              </a:spcAft>
            </a:pPr>
            <a:r>
              <a:rPr sz="1639" dirty="0">
                <a:solidFill>
                  <a:srgbClr val="27303B"/>
                </a:solidFill>
                <a:latin typeface="Aptos"/>
              </a:rPr>
              <a:t>•  Dividends received: nil</a:t>
            </a:r>
          </a:p>
          <a:p>
            <a:pPr>
              <a:spcAft>
                <a:spcPts val="1000"/>
              </a:spcAft>
            </a:pPr>
            <a:r>
              <a:rPr sz="1639" dirty="0">
                <a:solidFill>
                  <a:srgbClr val="27303B"/>
                </a:solidFill>
                <a:latin typeface="Aptos"/>
              </a:rPr>
              <a:t>•  DIS received: 7.87¢</a:t>
            </a:r>
          </a:p>
          <a:p>
            <a:pPr>
              <a:spcAft>
                <a:spcPts val="1000"/>
              </a:spcAft>
            </a:pPr>
            <a:r>
              <a:rPr sz="1639" dirty="0">
                <a:solidFill>
                  <a:srgbClr val="27303B"/>
                </a:solidFill>
                <a:latin typeface="Aptos"/>
              </a:rPr>
              <a:t>•  DIS values reflect distributions of LFHL shares in 2021</a:t>
            </a:r>
          </a:p>
        </p:txBody>
      </p:sp>
      <p:sp>
        <p:nvSpPr>
          <p:cNvPr id="22" name="Rectangle 21"/>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TextBox 1"/>
          <p:cNvSpPr txBox="1"/>
          <p:nvPr/>
        </p:nvSpPr>
        <p:spPr>
          <a:xfrm>
            <a:off x="594360" y="98572"/>
            <a:ext cx="7772400" cy="523220"/>
          </a:xfrm>
          <a:prstGeom prst="rect">
            <a:avLst/>
          </a:prstGeom>
          <a:noFill/>
        </p:spPr>
        <p:txBody>
          <a:bodyPr wrap="square" lIns="45720" rIns="45720" anchor="t">
            <a:spAutoFit/>
          </a:bodyPr>
          <a:lstStyle/>
          <a:p>
            <a:pPr algn="l">
              <a:spcAft>
                <a:spcPts val="500"/>
              </a:spcAft>
            </a:pPr>
            <a:r>
              <a:rPr sz="2800" b="1" dirty="0">
                <a:solidFill>
                  <a:srgbClr val="FF0000"/>
                </a:solidFill>
                <a:latin typeface="Aptos"/>
              </a:rPr>
              <a:t>CONSTRUCTION UPDATE</a:t>
            </a:r>
          </a:p>
        </p:txBody>
      </p:sp>
      <p:sp>
        <p:nvSpPr>
          <p:cNvPr id="3" name="TextBox 2"/>
          <p:cNvSpPr txBox="1"/>
          <p:nvPr/>
        </p:nvSpPr>
        <p:spPr>
          <a:xfrm>
            <a:off x="594360" y="603504"/>
            <a:ext cx="10881360" cy="660052"/>
          </a:xfrm>
          <a:prstGeom prst="rect">
            <a:avLst/>
          </a:prstGeom>
          <a:noFill/>
        </p:spPr>
        <p:txBody>
          <a:bodyPr wrap="square" lIns="45720" rIns="45720" anchor="t">
            <a:spAutoFit/>
          </a:bodyPr>
          <a:lstStyle/>
          <a:p>
            <a:pPr algn="l">
              <a:spcAft>
                <a:spcPts val="500"/>
              </a:spcAft>
            </a:pPr>
            <a:r>
              <a:rPr sz="3689" b="1" dirty="0">
                <a:solidFill>
                  <a:srgbClr val="244230"/>
                </a:solidFill>
                <a:latin typeface="Aptos"/>
              </a:rPr>
              <a:t>Property </a:t>
            </a:r>
            <a:r>
              <a:rPr lang="en-SG" sz="3689" b="1" dirty="0">
                <a:solidFill>
                  <a:srgbClr val="244230"/>
                </a:solidFill>
                <a:latin typeface="Aptos"/>
              </a:rPr>
              <a:t>S</a:t>
            </a:r>
            <a:r>
              <a:rPr sz="3689" b="1" dirty="0" err="1">
                <a:solidFill>
                  <a:srgbClr val="244230"/>
                </a:solidFill>
                <a:latin typeface="Aptos"/>
              </a:rPr>
              <a:t>egment</a:t>
            </a:r>
            <a:r>
              <a:rPr sz="3689" b="1" dirty="0">
                <a:solidFill>
                  <a:srgbClr val="244230"/>
                </a:solidFill>
                <a:latin typeface="Aptos"/>
              </a:rPr>
              <a:t> | Phase 1</a:t>
            </a: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09</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8" name="Rounded Rectangle 7"/>
          <p:cNvSpPr/>
          <p:nvPr/>
        </p:nvSpPr>
        <p:spPr>
          <a:xfrm>
            <a:off x="7452360" y="1651334"/>
            <a:ext cx="4389119" cy="443484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0" name="TextBox 9"/>
          <p:cNvSpPr txBox="1"/>
          <p:nvPr/>
        </p:nvSpPr>
        <p:spPr>
          <a:xfrm>
            <a:off x="8229600" y="2161757"/>
            <a:ext cx="2834640" cy="1090940"/>
          </a:xfrm>
          <a:prstGeom prst="rect">
            <a:avLst/>
          </a:prstGeom>
          <a:noFill/>
        </p:spPr>
        <p:txBody>
          <a:bodyPr wrap="square" lIns="45720" rIns="45720" anchor="t">
            <a:spAutoFit/>
          </a:bodyPr>
          <a:lstStyle/>
          <a:p>
            <a:pPr algn="ctr">
              <a:spcAft>
                <a:spcPts val="500"/>
              </a:spcAft>
            </a:pPr>
            <a:r>
              <a:rPr sz="3689" b="1" dirty="0">
                <a:solidFill>
                  <a:srgbClr val="244230"/>
                </a:solidFill>
                <a:latin typeface="Aptos"/>
              </a:rPr>
              <a:t>465 units</a:t>
            </a:r>
            <a:r>
              <a:rPr lang="en-SG" sz="3689" b="1" dirty="0">
                <a:solidFill>
                  <a:srgbClr val="244230"/>
                </a:solidFill>
                <a:latin typeface="Aptos"/>
              </a:rPr>
              <a:t>       </a:t>
            </a:r>
            <a:r>
              <a:rPr lang="en-SG" sz="2800" b="1" dirty="0">
                <a:solidFill>
                  <a:srgbClr val="244230"/>
                </a:solidFill>
                <a:latin typeface="Aptos"/>
              </a:rPr>
              <a:t>(RM 145K/unit)</a:t>
            </a:r>
            <a:endParaRPr sz="2800" b="1" dirty="0">
              <a:solidFill>
                <a:srgbClr val="244230"/>
              </a:solidFill>
              <a:latin typeface="Aptos"/>
            </a:endParaRPr>
          </a:p>
        </p:txBody>
      </p:sp>
      <p:sp>
        <p:nvSpPr>
          <p:cNvPr id="11" name="TextBox 10"/>
          <p:cNvSpPr txBox="1"/>
          <p:nvPr/>
        </p:nvSpPr>
        <p:spPr>
          <a:xfrm>
            <a:off x="7644383" y="3303068"/>
            <a:ext cx="4197096" cy="1934760"/>
          </a:xfrm>
          <a:prstGeom prst="rect">
            <a:avLst/>
          </a:prstGeom>
          <a:noFill/>
        </p:spPr>
        <p:txBody>
          <a:bodyPr wrap="square" lIns="36576" tIns="27432" rIns="36576" bIns="27432">
            <a:spAutoFit/>
          </a:bodyPr>
          <a:lstStyle/>
          <a:p>
            <a:pPr>
              <a:spcAft>
                <a:spcPts val="1000"/>
              </a:spcAft>
            </a:pPr>
            <a:r>
              <a:rPr sz="1776" dirty="0">
                <a:solidFill>
                  <a:srgbClr val="27303B"/>
                </a:solidFill>
                <a:latin typeface="Aptos"/>
              </a:rPr>
              <a:t>•  All </a:t>
            </a:r>
            <a:r>
              <a:rPr lang="en-SG" sz="1776" dirty="0">
                <a:solidFill>
                  <a:srgbClr val="27303B"/>
                </a:solidFill>
                <a:latin typeface="Aptos"/>
              </a:rPr>
              <a:t>464 completed units sold (1 left)</a:t>
            </a:r>
          </a:p>
          <a:p>
            <a:pPr>
              <a:spcAft>
                <a:spcPts val="1000"/>
              </a:spcAft>
            </a:pPr>
            <a:r>
              <a:rPr sz="1776" dirty="0">
                <a:solidFill>
                  <a:srgbClr val="27303B"/>
                </a:solidFill>
                <a:latin typeface="Aptos"/>
              </a:rPr>
              <a:t>•  </a:t>
            </a:r>
            <a:r>
              <a:rPr lang="en-SG" sz="1776" dirty="0">
                <a:solidFill>
                  <a:srgbClr val="27303B"/>
                </a:solidFill>
                <a:latin typeface="Aptos"/>
              </a:rPr>
              <a:t>P</a:t>
            </a:r>
            <a:r>
              <a:rPr sz="1776" dirty="0">
                <a:solidFill>
                  <a:srgbClr val="27303B"/>
                </a:solidFill>
                <a:latin typeface="Aptos"/>
              </a:rPr>
              <a:t>re-CCC obtained on 6 April 2026</a:t>
            </a:r>
            <a:endParaRPr lang="en-SG" sz="1776" dirty="0">
              <a:solidFill>
                <a:srgbClr val="27303B"/>
              </a:solidFill>
              <a:latin typeface="Aptos"/>
            </a:endParaRPr>
          </a:p>
          <a:p>
            <a:pPr>
              <a:spcAft>
                <a:spcPts val="1000"/>
              </a:spcAft>
            </a:pPr>
            <a:r>
              <a:rPr lang="en-US" sz="1776" dirty="0">
                <a:solidFill>
                  <a:srgbClr val="27303B"/>
                </a:solidFill>
                <a:latin typeface="Aptos"/>
              </a:rPr>
              <a:t>•  Infrastructure works largely completed </a:t>
            </a:r>
          </a:p>
          <a:p>
            <a:pPr>
              <a:spcAft>
                <a:spcPts val="1000"/>
              </a:spcAft>
            </a:pPr>
            <a:r>
              <a:rPr lang="en-US" sz="1776" dirty="0">
                <a:solidFill>
                  <a:srgbClr val="27303B"/>
                </a:solidFill>
                <a:latin typeface="Aptos"/>
              </a:rPr>
              <a:t>•  Expected Full CCC by end Oct 2026 </a:t>
            </a:r>
          </a:p>
          <a:p>
            <a:pPr>
              <a:spcAft>
                <a:spcPts val="1000"/>
              </a:spcAft>
            </a:pPr>
            <a:endParaRPr sz="1776" dirty="0">
              <a:solidFill>
                <a:srgbClr val="27303B"/>
              </a:solidFill>
              <a:latin typeface="Aptos"/>
            </a:endParaRPr>
          </a:p>
        </p:txBody>
      </p:sp>
      <p:sp>
        <p:nvSpPr>
          <p:cNvPr id="12" name="Rectangle 11"/>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a:extLst>
              <a:ext uri="{FF2B5EF4-FFF2-40B4-BE49-F238E27FC236}">
                <a16:creationId xmlns:a16="http://schemas.microsoft.com/office/drawing/2014/main" id="{2C8F834D-D412-0C37-B7C1-56C4D2F9867F}"/>
              </a:ext>
            </a:extLst>
          </p:cNvPr>
          <p:cNvPicPr>
            <a:picLocks noChangeAspect="1"/>
          </p:cNvPicPr>
          <p:nvPr/>
        </p:nvPicPr>
        <p:blipFill>
          <a:blip r:embed="rId3"/>
          <a:srcRect t="16192" r="15116"/>
          <a:stretch>
            <a:fillRect/>
          </a:stretch>
        </p:blipFill>
        <p:spPr>
          <a:xfrm>
            <a:off x="594360" y="1433323"/>
            <a:ext cx="6702552" cy="4964589"/>
          </a:xfrm>
          <a:prstGeom prst="rect">
            <a:avLst/>
          </a:prstGeom>
        </p:spPr>
      </p:pic>
      <p:sp>
        <p:nvSpPr>
          <p:cNvPr id="15" name="TextBox 14">
            <a:extLst>
              <a:ext uri="{FF2B5EF4-FFF2-40B4-BE49-F238E27FC236}">
                <a16:creationId xmlns:a16="http://schemas.microsoft.com/office/drawing/2014/main" id="{D62588BB-D9B6-A4FD-EDCE-A9838D4BE611}"/>
              </a:ext>
            </a:extLst>
          </p:cNvPr>
          <p:cNvSpPr txBox="1"/>
          <p:nvPr/>
        </p:nvSpPr>
        <p:spPr>
          <a:xfrm>
            <a:off x="7379212" y="6186916"/>
            <a:ext cx="4721101" cy="369332"/>
          </a:xfrm>
          <a:prstGeom prst="rect">
            <a:avLst/>
          </a:prstGeom>
          <a:noFill/>
        </p:spPr>
        <p:txBody>
          <a:bodyPr wrap="none" rtlCol="0">
            <a:spAutoFit/>
          </a:bodyPr>
          <a:lstStyle/>
          <a:p>
            <a:r>
              <a:rPr lang="en-SG" dirty="0"/>
              <a:t>CCC – Certificate of Completion and Compliance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a:extLst>
            <a:ext uri="{FF2B5EF4-FFF2-40B4-BE49-F238E27FC236}">
              <a16:creationId xmlns:a16="http://schemas.microsoft.com/office/drawing/2014/main" id="{8235D9D1-C822-15A7-3AF1-458C632AA93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5E2CC2-C681-A61B-0737-0C24155BD412}"/>
              </a:ext>
            </a:extLst>
          </p:cNvPr>
          <p:cNvSpPr txBox="1"/>
          <p:nvPr/>
        </p:nvSpPr>
        <p:spPr>
          <a:xfrm>
            <a:off x="594360" y="98572"/>
            <a:ext cx="77724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kumimoji="0" sz="2800" b="1" i="0" u="none" strike="noStrike" kern="1200" cap="none" spc="0" normalizeH="0" baseline="0" noProof="0" dirty="0">
                <a:ln>
                  <a:noFill/>
                </a:ln>
                <a:solidFill>
                  <a:srgbClr val="FF0000"/>
                </a:solidFill>
                <a:effectLst/>
                <a:uLnTx/>
                <a:uFillTx/>
                <a:latin typeface="Aptos"/>
                <a:ea typeface="+mn-ea"/>
                <a:cs typeface="+mn-cs"/>
              </a:rPr>
              <a:t>CONSTRUCTION UPDATE</a:t>
            </a:r>
          </a:p>
        </p:txBody>
      </p:sp>
      <p:sp>
        <p:nvSpPr>
          <p:cNvPr id="3" name="TextBox 2">
            <a:extLst>
              <a:ext uri="{FF2B5EF4-FFF2-40B4-BE49-F238E27FC236}">
                <a16:creationId xmlns:a16="http://schemas.microsoft.com/office/drawing/2014/main" id="{678ED897-E4E5-4610-B374-33DEC00A3422}"/>
              </a:ext>
            </a:extLst>
          </p:cNvPr>
          <p:cNvSpPr txBox="1"/>
          <p:nvPr/>
        </p:nvSpPr>
        <p:spPr>
          <a:xfrm>
            <a:off x="594360" y="603504"/>
            <a:ext cx="10881360" cy="660052"/>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kumimoji="0" sz="3689" b="1" i="0" u="none" strike="noStrike" kern="1200" cap="none" spc="0" normalizeH="0" baseline="0" noProof="0" dirty="0">
                <a:ln>
                  <a:noFill/>
                </a:ln>
                <a:solidFill>
                  <a:srgbClr val="244230"/>
                </a:solidFill>
                <a:effectLst/>
                <a:uLnTx/>
                <a:uFillTx/>
                <a:latin typeface="Aptos"/>
                <a:ea typeface="+mn-ea"/>
                <a:cs typeface="+mn-cs"/>
              </a:rPr>
              <a:t>Property </a:t>
            </a:r>
            <a:r>
              <a:rPr kumimoji="0" lang="en-SG" sz="3689" b="1" i="0" u="none" strike="noStrike" kern="1200" cap="none" spc="0" normalizeH="0" baseline="0" noProof="0" dirty="0">
                <a:ln>
                  <a:noFill/>
                </a:ln>
                <a:solidFill>
                  <a:srgbClr val="244230"/>
                </a:solidFill>
                <a:effectLst/>
                <a:uLnTx/>
                <a:uFillTx/>
                <a:latin typeface="Aptos"/>
                <a:ea typeface="+mn-ea"/>
                <a:cs typeface="+mn-cs"/>
              </a:rPr>
              <a:t>S</a:t>
            </a:r>
            <a:r>
              <a:rPr kumimoji="0" sz="3689" b="1" i="0" u="none" strike="noStrike" kern="1200" cap="none" spc="0" normalizeH="0" baseline="0" noProof="0" dirty="0" err="1">
                <a:ln>
                  <a:noFill/>
                </a:ln>
                <a:solidFill>
                  <a:srgbClr val="244230"/>
                </a:solidFill>
                <a:effectLst/>
                <a:uLnTx/>
                <a:uFillTx/>
                <a:latin typeface="Aptos"/>
                <a:ea typeface="+mn-ea"/>
                <a:cs typeface="+mn-cs"/>
              </a:rPr>
              <a:t>egment</a:t>
            </a:r>
            <a:r>
              <a:rPr kumimoji="0" sz="3689" b="1" i="0" u="none" strike="noStrike" kern="1200" cap="none" spc="0" normalizeH="0" baseline="0" noProof="0" dirty="0">
                <a:ln>
                  <a:noFill/>
                </a:ln>
                <a:solidFill>
                  <a:srgbClr val="244230"/>
                </a:solidFill>
                <a:effectLst/>
                <a:uLnTx/>
                <a:uFillTx/>
                <a:latin typeface="Aptos"/>
                <a:ea typeface="+mn-ea"/>
                <a:cs typeface="+mn-cs"/>
              </a:rPr>
              <a:t> | Phase </a:t>
            </a:r>
            <a:r>
              <a:rPr kumimoji="0" lang="en-SG" sz="3689" b="1" i="0" u="none" strike="noStrike" kern="1200" cap="none" spc="0" normalizeH="0" baseline="0" noProof="0" dirty="0">
                <a:ln>
                  <a:noFill/>
                </a:ln>
                <a:solidFill>
                  <a:srgbClr val="244230"/>
                </a:solidFill>
                <a:effectLst/>
                <a:uLnTx/>
                <a:uFillTx/>
                <a:latin typeface="Aptos"/>
                <a:ea typeface="+mn-ea"/>
                <a:cs typeface="+mn-cs"/>
              </a:rPr>
              <a:t>2</a:t>
            </a:r>
            <a:endParaRPr kumimoji="0" sz="3689" b="1" i="0" u="none" strike="noStrike" kern="1200" cap="none" spc="0" normalizeH="0" baseline="0" noProof="0" dirty="0">
              <a:ln>
                <a:noFill/>
              </a:ln>
              <a:solidFill>
                <a:srgbClr val="244230"/>
              </a:solidFill>
              <a:effectLst/>
              <a:uLnTx/>
              <a:uFillTx/>
              <a:latin typeface="Aptos"/>
              <a:ea typeface="+mn-ea"/>
              <a:cs typeface="+mn-cs"/>
            </a:endParaRPr>
          </a:p>
        </p:txBody>
      </p:sp>
      <p:sp>
        <p:nvSpPr>
          <p:cNvPr id="4" name="Rectangle 3">
            <a:extLst>
              <a:ext uri="{FF2B5EF4-FFF2-40B4-BE49-F238E27FC236}">
                <a16:creationId xmlns:a16="http://schemas.microsoft.com/office/drawing/2014/main" id="{C95EAE31-FA67-4363-6182-A5B451425E6C}"/>
              </a:ext>
            </a:extLst>
          </p:cNvPr>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CCF96049-54E0-FC85-01CB-564CF5FD1845}"/>
              </a:ext>
            </a:extLst>
          </p:cNvPr>
          <p:cNvSpPr txBox="1"/>
          <p:nvPr/>
        </p:nvSpPr>
        <p:spPr>
          <a:xfrm>
            <a:off x="11064240" y="6473952"/>
            <a:ext cx="502920" cy="182880"/>
          </a:xfrm>
          <a:prstGeom prst="rect">
            <a:avLst/>
          </a:prstGeom>
          <a:noFill/>
        </p:spPr>
        <p:txBody>
          <a:bodyPr wrap="square" lIns="45720" rIns="45720" anchor="t">
            <a:spAutoFit/>
          </a:bodyPr>
          <a:lstStyle/>
          <a:p>
            <a:pPr marL="0" marR="0" lvl="0" indent="0" algn="r" defTabSz="457200" rtl="0" eaLnBrk="1" fontAlgn="auto" latinLnBrk="0" hangingPunct="1">
              <a:lnSpc>
                <a:spcPct val="100000"/>
              </a:lnSpc>
              <a:spcBef>
                <a:spcPts val="0"/>
              </a:spcBef>
              <a:spcAft>
                <a:spcPts val="500"/>
              </a:spcAft>
              <a:buClrTx/>
              <a:buSzTx/>
              <a:buFontTx/>
              <a:buNone/>
              <a:tabLst/>
              <a:defRPr/>
            </a:pPr>
            <a:r>
              <a:rPr kumimoji="0" sz="1117" b="1" i="0" u="none" strike="noStrike" kern="1200" cap="none" spc="0" normalizeH="0" baseline="0" noProof="0">
                <a:ln>
                  <a:noFill/>
                </a:ln>
                <a:solidFill>
                  <a:srgbClr val="637182"/>
                </a:solidFill>
                <a:effectLst/>
                <a:uLnTx/>
                <a:uFillTx/>
                <a:latin typeface="Aptos"/>
                <a:ea typeface="+mn-ea"/>
                <a:cs typeface="+mn-cs"/>
              </a:rPr>
              <a:t>09</a:t>
            </a:r>
          </a:p>
        </p:txBody>
      </p:sp>
      <p:sp>
        <p:nvSpPr>
          <p:cNvPr id="6" name="TextBox 5">
            <a:extLst>
              <a:ext uri="{FF2B5EF4-FFF2-40B4-BE49-F238E27FC236}">
                <a16:creationId xmlns:a16="http://schemas.microsoft.com/office/drawing/2014/main" id="{C6F5CECA-83F4-644A-19AC-F3AD3892FC84}"/>
              </a:ext>
            </a:extLst>
          </p:cNvPr>
          <p:cNvSpPr txBox="1"/>
          <p:nvPr/>
        </p:nvSpPr>
        <p:spPr>
          <a:xfrm>
            <a:off x="612648" y="6473952"/>
            <a:ext cx="3200400" cy="18288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kumimoji="0" sz="992" b="1" i="0" u="none" strike="noStrike" kern="1200" cap="none" spc="0" normalizeH="0" baseline="0" noProof="0">
                <a:ln>
                  <a:noFill/>
                </a:ln>
                <a:solidFill>
                  <a:srgbClr val="637182"/>
                </a:solidFill>
                <a:effectLst/>
                <a:uLnTx/>
                <a:uFillTx/>
                <a:latin typeface="Aptos"/>
                <a:ea typeface="+mn-ea"/>
                <a:cs typeface="+mn-cs"/>
              </a:rPr>
              <a:t>GRP LIMITED  |  AGM FY2026</a:t>
            </a:r>
          </a:p>
        </p:txBody>
      </p:sp>
      <p:sp>
        <p:nvSpPr>
          <p:cNvPr id="8" name="Rounded Rectangle 7">
            <a:extLst>
              <a:ext uri="{FF2B5EF4-FFF2-40B4-BE49-F238E27FC236}">
                <a16:creationId xmlns:a16="http://schemas.microsoft.com/office/drawing/2014/main" id="{F3720151-78BD-8574-80AB-907EED7BFB64}"/>
              </a:ext>
            </a:extLst>
          </p:cNvPr>
          <p:cNvSpPr/>
          <p:nvPr/>
        </p:nvSpPr>
        <p:spPr>
          <a:xfrm>
            <a:off x="7452360" y="1651334"/>
            <a:ext cx="4389119" cy="443484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A14EE57C-3657-0D3D-A333-27CBD2380FC8}"/>
              </a:ext>
            </a:extLst>
          </p:cNvPr>
          <p:cNvSpPr txBox="1"/>
          <p:nvPr/>
        </p:nvSpPr>
        <p:spPr>
          <a:xfrm>
            <a:off x="8229600" y="2161757"/>
            <a:ext cx="2834640" cy="1090940"/>
          </a:xfrm>
          <a:prstGeom prst="rect">
            <a:avLst/>
          </a:prstGeom>
          <a:noFill/>
        </p:spPr>
        <p:txBody>
          <a:bodyPr wrap="square" lIns="45720" rIns="45720" anchor="t">
            <a:spAutoFit/>
          </a:bodyPr>
          <a:lstStyle/>
          <a:p>
            <a:pPr marL="0" marR="0" lvl="0" indent="0" algn="ctr" defTabSz="457200" rtl="0" eaLnBrk="1" fontAlgn="auto" latinLnBrk="0" hangingPunct="1">
              <a:lnSpc>
                <a:spcPct val="100000"/>
              </a:lnSpc>
              <a:spcBef>
                <a:spcPts val="0"/>
              </a:spcBef>
              <a:spcAft>
                <a:spcPts val="500"/>
              </a:spcAft>
              <a:buClrTx/>
              <a:buSzTx/>
              <a:buFontTx/>
              <a:buNone/>
              <a:tabLst/>
              <a:defRPr/>
            </a:pPr>
            <a:r>
              <a:rPr lang="en-SG" sz="3689" b="1" dirty="0">
                <a:solidFill>
                  <a:srgbClr val="244230"/>
                </a:solidFill>
                <a:latin typeface="Aptos"/>
              </a:rPr>
              <a:t>270</a:t>
            </a:r>
            <a:r>
              <a:rPr kumimoji="0" sz="3689" b="1" i="0" u="none" strike="noStrike" kern="1200" cap="none" spc="0" normalizeH="0" baseline="0" noProof="0" dirty="0">
                <a:ln>
                  <a:noFill/>
                </a:ln>
                <a:solidFill>
                  <a:srgbClr val="244230"/>
                </a:solidFill>
                <a:effectLst/>
                <a:uLnTx/>
                <a:uFillTx/>
                <a:latin typeface="Aptos"/>
                <a:ea typeface="+mn-ea"/>
                <a:cs typeface="+mn-cs"/>
              </a:rPr>
              <a:t> units</a:t>
            </a:r>
            <a:r>
              <a:rPr kumimoji="0" lang="en-SG" sz="3689" b="1" i="0" u="none" strike="noStrike" kern="1200" cap="none" spc="0" normalizeH="0" baseline="0" noProof="0" dirty="0">
                <a:ln>
                  <a:noFill/>
                </a:ln>
                <a:solidFill>
                  <a:srgbClr val="244230"/>
                </a:solidFill>
                <a:effectLst/>
                <a:uLnTx/>
                <a:uFillTx/>
                <a:latin typeface="Aptos"/>
                <a:ea typeface="+mn-ea"/>
                <a:cs typeface="+mn-cs"/>
              </a:rPr>
              <a:t>       </a:t>
            </a:r>
            <a:r>
              <a:rPr kumimoji="0" lang="en-SG" sz="2800" b="1" i="0" u="none" strike="noStrike" kern="1200" cap="none" spc="0" normalizeH="0" baseline="0" noProof="0" dirty="0">
                <a:ln>
                  <a:noFill/>
                </a:ln>
                <a:solidFill>
                  <a:srgbClr val="244230"/>
                </a:solidFill>
                <a:effectLst/>
                <a:uLnTx/>
                <a:uFillTx/>
                <a:latin typeface="Aptos"/>
                <a:ea typeface="+mn-ea"/>
                <a:cs typeface="+mn-cs"/>
              </a:rPr>
              <a:t>(RM 169K/unit)</a:t>
            </a:r>
            <a:endParaRPr kumimoji="0" sz="2800" b="1" i="0" u="none" strike="noStrike" kern="1200" cap="none" spc="0" normalizeH="0" baseline="0" noProof="0" dirty="0">
              <a:ln>
                <a:noFill/>
              </a:ln>
              <a:solidFill>
                <a:srgbClr val="244230"/>
              </a:solidFill>
              <a:effectLst/>
              <a:uLnTx/>
              <a:uFillTx/>
              <a:latin typeface="Aptos"/>
              <a:ea typeface="+mn-ea"/>
              <a:cs typeface="+mn-cs"/>
            </a:endParaRPr>
          </a:p>
        </p:txBody>
      </p:sp>
      <p:sp>
        <p:nvSpPr>
          <p:cNvPr id="11" name="TextBox 10">
            <a:extLst>
              <a:ext uri="{FF2B5EF4-FFF2-40B4-BE49-F238E27FC236}">
                <a16:creationId xmlns:a16="http://schemas.microsoft.com/office/drawing/2014/main" id="{2C22D38B-D0BF-811F-F746-517C7C0E2EC4}"/>
              </a:ext>
            </a:extLst>
          </p:cNvPr>
          <p:cNvSpPr txBox="1"/>
          <p:nvPr/>
        </p:nvSpPr>
        <p:spPr>
          <a:xfrm>
            <a:off x="7600065" y="3303068"/>
            <a:ext cx="4279393" cy="1934760"/>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0000"/>
              </a:lnSpc>
              <a:spcBef>
                <a:spcPts val="0"/>
              </a:spcBef>
              <a:spcAft>
                <a:spcPts val="1000"/>
              </a:spcAft>
              <a:buClrTx/>
              <a:buSzTx/>
              <a:buFontTx/>
              <a:buNone/>
              <a:tabLst/>
              <a:defRPr/>
            </a:pPr>
            <a:r>
              <a:rPr kumimoji="0" sz="1776" b="0" i="0" u="none" strike="noStrike" kern="1200" cap="none" spc="0" normalizeH="0" baseline="0" noProof="0" dirty="0">
                <a:ln>
                  <a:noFill/>
                </a:ln>
                <a:solidFill>
                  <a:srgbClr val="27303B"/>
                </a:solidFill>
                <a:effectLst/>
                <a:uLnTx/>
                <a:uFillTx/>
                <a:latin typeface="Aptos"/>
                <a:ea typeface="+mn-ea"/>
                <a:cs typeface="+mn-cs"/>
              </a:rPr>
              <a:t>•  </a:t>
            </a:r>
            <a:r>
              <a:rPr kumimoji="0" lang="en-SG" sz="1776" b="0" i="0" u="none" strike="noStrike" kern="1200" cap="none" spc="0" normalizeH="0" baseline="0" noProof="0" dirty="0">
                <a:ln>
                  <a:noFill/>
                </a:ln>
                <a:solidFill>
                  <a:srgbClr val="27303B"/>
                </a:solidFill>
                <a:effectLst/>
                <a:uLnTx/>
                <a:uFillTx/>
                <a:latin typeface="Aptos"/>
                <a:ea typeface="+mn-ea"/>
                <a:cs typeface="+mn-cs"/>
              </a:rPr>
              <a:t>98 completed units sold (172 left)</a:t>
            </a:r>
          </a:p>
          <a:p>
            <a:pPr marL="0" marR="0" lvl="0" indent="0" algn="l" defTabSz="457200" rtl="0" eaLnBrk="1" fontAlgn="auto" latinLnBrk="0" hangingPunct="1">
              <a:lnSpc>
                <a:spcPct val="100000"/>
              </a:lnSpc>
              <a:spcBef>
                <a:spcPts val="0"/>
              </a:spcBef>
              <a:spcAft>
                <a:spcPts val="1000"/>
              </a:spcAft>
              <a:buClrTx/>
              <a:buSzTx/>
              <a:buFontTx/>
              <a:buNone/>
              <a:tabLst/>
              <a:defRPr/>
            </a:pPr>
            <a:r>
              <a:rPr kumimoji="0" sz="1776" b="0" i="0" u="none" strike="noStrike" kern="1200" cap="none" spc="0" normalizeH="0" baseline="0" noProof="0" dirty="0">
                <a:ln>
                  <a:noFill/>
                </a:ln>
                <a:solidFill>
                  <a:srgbClr val="27303B"/>
                </a:solidFill>
                <a:effectLst/>
                <a:uLnTx/>
                <a:uFillTx/>
                <a:latin typeface="Aptos"/>
                <a:ea typeface="+mn-ea"/>
                <a:cs typeface="+mn-cs"/>
              </a:rPr>
              <a:t>•</a:t>
            </a:r>
            <a:r>
              <a:rPr kumimoji="0" lang="en-SG" sz="1776" b="0" i="0" u="none" strike="noStrike" kern="1200" cap="none" spc="0" normalizeH="0" baseline="0" noProof="0" dirty="0">
                <a:ln>
                  <a:noFill/>
                </a:ln>
                <a:solidFill>
                  <a:srgbClr val="27303B"/>
                </a:solidFill>
                <a:effectLst/>
                <a:uLnTx/>
                <a:uFillTx/>
                <a:latin typeface="Aptos"/>
                <a:ea typeface="+mn-ea"/>
                <a:cs typeface="+mn-cs"/>
              </a:rPr>
              <a:t>  Building works 90% completed </a:t>
            </a:r>
            <a:endParaRPr kumimoji="0" lang="en-US" sz="1776" b="0" i="0" u="none" strike="noStrike" kern="1200" cap="none" spc="0" normalizeH="0" baseline="0" noProof="0" dirty="0">
              <a:ln>
                <a:noFill/>
              </a:ln>
              <a:solidFill>
                <a:srgbClr val="27303B"/>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kumimoji="0" lang="en-US" sz="1776" b="0" i="0" u="none" strike="noStrike" kern="1200" cap="none" spc="0" normalizeH="0" baseline="0" noProof="0" dirty="0">
                <a:ln>
                  <a:noFill/>
                </a:ln>
                <a:solidFill>
                  <a:srgbClr val="27303B"/>
                </a:solidFill>
                <a:effectLst/>
                <a:uLnTx/>
                <a:uFillTx/>
                <a:latin typeface="Aptos"/>
                <a:ea typeface="+mn-ea"/>
                <a:cs typeface="+mn-cs"/>
              </a:rPr>
              <a:t>•  Infrastructure works 70% completed </a:t>
            </a:r>
          </a:p>
          <a:p>
            <a:pPr marL="0" marR="0" lvl="0" indent="0" algn="l" defTabSz="457200" rtl="0" eaLnBrk="1" fontAlgn="auto" latinLnBrk="0" hangingPunct="1">
              <a:lnSpc>
                <a:spcPct val="100000"/>
              </a:lnSpc>
              <a:spcBef>
                <a:spcPts val="0"/>
              </a:spcBef>
              <a:spcAft>
                <a:spcPts val="1000"/>
              </a:spcAft>
              <a:buClrTx/>
              <a:buSzTx/>
              <a:buFontTx/>
              <a:buNone/>
              <a:tabLst/>
              <a:defRPr/>
            </a:pPr>
            <a:r>
              <a:rPr kumimoji="0" lang="en-US" sz="1776" b="0" i="0" u="none" strike="noStrike" kern="1200" cap="none" spc="0" normalizeH="0" baseline="0" noProof="0" dirty="0">
                <a:ln>
                  <a:noFill/>
                </a:ln>
                <a:solidFill>
                  <a:srgbClr val="27303B"/>
                </a:solidFill>
                <a:effectLst/>
                <a:uLnTx/>
                <a:uFillTx/>
                <a:latin typeface="Aptos"/>
                <a:ea typeface="+mn-ea"/>
                <a:cs typeface="+mn-cs"/>
              </a:rPr>
              <a:t>•  Expected Full CCC by Dec 2026 </a:t>
            </a:r>
          </a:p>
          <a:p>
            <a:pPr marL="0" marR="0" lvl="0" indent="0" algn="l" defTabSz="457200" rtl="0" eaLnBrk="1" fontAlgn="auto" latinLnBrk="0" hangingPunct="1">
              <a:lnSpc>
                <a:spcPct val="100000"/>
              </a:lnSpc>
              <a:spcBef>
                <a:spcPts val="0"/>
              </a:spcBef>
              <a:spcAft>
                <a:spcPts val="1000"/>
              </a:spcAft>
              <a:buClrTx/>
              <a:buSzTx/>
              <a:buFontTx/>
              <a:buNone/>
              <a:tabLst/>
              <a:defRPr/>
            </a:pPr>
            <a:endParaRPr kumimoji="0" sz="1776" b="0" i="0" u="none" strike="noStrike" kern="1200" cap="none" spc="0" normalizeH="0" baseline="0" noProof="0" dirty="0">
              <a:ln>
                <a:noFill/>
              </a:ln>
              <a:solidFill>
                <a:srgbClr val="27303B"/>
              </a:solidFill>
              <a:effectLst/>
              <a:uLnTx/>
              <a:uFillTx/>
              <a:latin typeface="Aptos"/>
              <a:ea typeface="+mn-ea"/>
              <a:cs typeface="+mn-cs"/>
            </a:endParaRPr>
          </a:p>
        </p:txBody>
      </p:sp>
      <p:sp>
        <p:nvSpPr>
          <p:cNvPr id="12" name="Rectangle 11">
            <a:extLst>
              <a:ext uri="{FF2B5EF4-FFF2-40B4-BE49-F238E27FC236}">
                <a16:creationId xmlns:a16="http://schemas.microsoft.com/office/drawing/2014/main" id="{7206FDE6-5A30-0013-2A85-1F042FC26AC4}"/>
              </a:ext>
            </a:extLst>
          </p:cNvPr>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C1E730B6-FE5E-95FD-C338-220F91D6FD8E}"/>
              </a:ext>
            </a:extLst>
          </p:cNvPr>
          <p:cNvPicPr>
            <a:picLocks noChangeAspect="1"/>
          </p:cNvPicPr>
          <p:nvPr/>
        </p:nvPicPr>
        <p:blipFill>
          <a:blip r:embed="rId3"/>
          <a:srcRect t="15585" r="4502" b="5023"/>
          <a:stretch>
            <a:fillRect/>
          </a:stretch>
        </p:blipFill>
        <p:spPr>
          <a:xfrm>
            <a:off x="594360" y="1433322"/>
            <a:ext cx="6702552" cy="4964589"/>
          </a:xfrm>
          <a:prstGeom prst="rect">
            <a:avLst/>
          </a:prstGeom>
        </p:spPr>
      </p:pic>
    </p:spTree>
    <p:extLst>
      <p:ext uri="{BB962C8B-B14F-4D97-AF65-F5344CB8AC3E}">
        <p14:creationId xmlns:p14="http://schemas.microsoft.com/office/powerpoint/2010/main" val="1311561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a:extLst>
            <a:ext uri="{FF2B5EF4-FFF2-40B4-BE49-F238E27FC236}">
              <a16:creationId xmlns:a16="http://schemas.microsoft.com/office/drawing/2014/main" id="{6BAFEB2B-118E-1531-A757-00DB92F3CAE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783319-EB13-5911-61AD-99929013E3F5}"/>
              </a:ext>
            </a:extLst>
          </p:cNvPr>
          <p:cNvSpPr txBox="1"/>
          <p:nvPr/>
        </p:nvSpPr>
        <p:spPr>
          <a:xfrm>
            <a:off x="594360" y="98572"/>
            <a:ext cx="77724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kumimoji="0" sz="2800" b="1" i="0" u="none" strike="noStrike" kern="1200" cap="none" spc="0" normalizeH="0" baseline="0" noProof="0" dirty="0">
                <a:ln>
                  <a:noFill/>
                </a:ln>
                <a:solidFill>
                  <a:srgbClr val="FF0000"/>
                </a:solidFill>
                <a:effectLst/>
                <a:uLnTx/>
                <a:uFillTx/>
                <a:latin typeface="Aptos"/>
                <a:ea typeface="+mn-ea"/>
                <a:cs typeface="+mn-cs"/>
              </a:rPr>
              <a:t>CONSTRUCTION UPDATE</a:t>
            </a:r>
          </a:p>
        </p:txBody>
      </p:sp>
      <p:sp>
        <p:nvSpPr>
          <p:cNvPr id="3" name="TextBox 2">
            <a:extLst>
              <a:ext uri="{FF2B5EF4-FFF2-40B4-BE49-F238E27FC236}">
                <a16:creationId xmlns:a16="http://schemas.microsoft.com/office/drawing/2014/main" id="{B86DFE32-8C41-98E6-55AF-7EF041734B6B}"/>
              </a:ext>
            </a:extLst>
          </p:cNvPr>
          <p:cNvSpPr txBox="1"/>
          <p:nvPr/>
        </p:nvSpPr>
        <p:spPr>
          <a:xfrm>
            <a:off x="594360" y="603504"/>
            <a:ext cx="10881360" cy="660052"/>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kumimoji="0" sz="3689" b="1" i="0" u="none" strike="noStrike" kern="1200" cap="none" spc="0" normalizeH="0" baseline="0" noProof="0" dirty="0">
                <a:ln>
                  <a:noFill/>
                </a:ln>
                <a:solidFill>
                  <a:srgbClr val="244230"/>
                </a:solidFill>
                <a:effectLst/>
                <a:uLnTx/>
                <a:uFillTx/>
                <a:latin typeface="Aptos"/>
                <a:ea typeface="+mn-ea"/>
                <a:cs typeface="+mn-cs"/>
              </a:rPr>
              <a:t>Property </a:t>
            </a:r>
            <a:r>
              <a:rPr kumimoji="0" lang="en-SG" sz="3689" b="1" i="0" u="none" strike="noStrike" kern="1200" cap="none" spc="0" normalizeH="0" baseline="0" noProof="0" dirty="0">
                <a:ln>
                  <a:noFill/>
                </a:ln>
                <a:solidFill>
                  <a:srgbClr val="244230"/>
                </a:solidFill>
                <a:effectLst/>
                <a:uLnTx/>
                <a:uFillTx/>
                <a:latin typeface="Aptos"/>
                <a:ea typeface="+mn-ea"/>
                <a:cs typeface="+mn-cs"/>
              </a:rPr>
              <a:t>S</a:t>
            </a:r>
            <a:r>
              <a:rPr kumimoji="0" sz="3689" b="1" i="0" u="none" strike="noStrike" kern="1200" cap="none" spc="0" normalizeH="0" baseline="0" noProof="0" dirty="0" err="1">
                <a:ln>
                  <a:noFill/>
                </a:ln>
                <a:solidFill>
                  <a:srgbClr val="244230"/>
                </a:solidFill>
                <a:effectLst/>
                <a:uLnTx/>
                <a:uFillTx/>
                <a:latin typeface="Aptos"/>
                <a:ea typeface="+mn-ea"/>
                <a:cs typeface="+mn-cs"/>
              </a:rPr>
              <a:t>egment</a:t>
            </a:r>
            <a:r>
              <a:rPr kumimoji="0" sz="3689" b="1" i="0" u="none" strike="noStrike" kern="1200" cap="none" spc="0" normalizeH="0" baseline="0" noProof="0" dirty="0">
                <a:ln>
                  <a:noFill/>
                </a:ln>
                <a:solidFill>
                  <a:srgbClr val="244230"/>
                </a:solidFill>
                <a:effectLst/>
                <a:uLnTx/>
                <a:uFillTx/>
                <a:latin typeface="Aptos"/>
                <a:ea typeface="+mn-ea"/>
                <a:cs typeface="+mn-cs"/>
              </a:rPr>
              <a:t> | Phase </a:t>
            </a:r>
            <a:r>
              <a:rPr kumimoji="0" lang="en-SG" sz="3689" b="1" i="0" u="none" strike="noStrike" kern="1200" cap="none" spc="0" normalizeH="0" baseline="0" noProof="0" dirty="0">
                <a:ln>
                  <a:noFill/>
                </a:ln>
                <a:solidFill>
                  <a:srgbClr val="244230"/>
                </a:solidFill>
                <a:effectLst/>
                <a:uLnTx/>
                <a:uFillTx/>
                <a:latin typeface="Aptos"/>
                <a:ea typeface="+mn-ea"/>
                <a:cs typeface="+mn-cs"/>
              </a:rPr>
              <a:t>2</a:t>
            </a:r>
            <a:endParaRPr kumimoji="0" sz="3689" b="1" i="0" u="none" strike="noStrike" kern="1200" cap="none" spc="0" normalizeH="0" baseline="0" noProof="0" dirty="0">
              <a:ln>
                <a:noFill/>
              </a:ln>
              <a:solidFill>
                <a:srgbClr val="244230"/>
              </a:solidFill>
              <a:effectLst/>
              <a:uLnTx/>
              <a:uFillTx/>
              <a:latin typeface="Aptos"/>
              <a:ea typeface="+mn-ea"/>
              <a:cs typeface="+mn-cs"/>
            </a:endParaRPr>
          </a:p>
        </p:txBody>
      </p:sp>
      <p:sp>
        <p:nvSpPr>
          <p:cNvPr id="4" name="Rectangle 3">
            <a:extLst>
              <a:ext uri="{FF2B5EF4-FFF2-40B4-BE49-F238E27FC236}">
                <a16:creationId xmlns:a16="http://schemas.microsoft.com/office/drawing/2014/main" id="{577BE9F7-8C6D-FD13-C73E-A4BA7152AA0D}"/>
              </a:ext>
            </a:extLst>
          </p:cNvPr>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28B7F2F4-1864-A852-5800-41810D966747}"/>
              </a:ext>
            </a:extLst>
          </p:cNvPr>
          <p:cNvSpPr txBox="1"/>
          <p:nvPr/>
        </p:nvSpPr>
        <p:spPr>
          <a:xfrm>
            <a:off x="11064240" y="6473952"/>
            <a:ext cx="502920" cy="182880"/>
          </a:xfrm>
          <a:prstGeom prst="rect">
            <a:avLst/>
          </a:prstGeom>
          <a:noFill/>
        </p:spPr>
        <p:txBody>
          <a:bodyPr wrap="square" lIns="45720" rIns="45720" anchor="t">
            <a:spAutoFit/>
          </a:bodyPr>
          <a:lstStyle/>
          <a:p>
            <a:pPr marL="0" marR="0" lvl="0" indent="0" algn="r" defTabSz="457200" rtl="0" eaLnBrk="1" fontAlgn="auto" latinLnBrk="0" hangingPunct="1">
              <a:lnSpc>
                <a:spcPct val="100000"/>
              </a:lnSpc>
              <a:spcBef>
                <a:spcPts val="0"/>
              </a:spcBef>
              <a:spcAft>
                <a:spcPts val="500"/>
              </a:spcAft>
              <a:buClrTx/>
              <a:buSzTx/>
              <a:buFontTx/>
              <a:buNone/>
              <a:tabLst/>
              <a:defRPr/>
            </a:pPr>
            <a:r>
              <a:rPr kumimoji="0" sz="1117" b="1" i="0" u="none" strike="noStrike" kern="1200" cap="none" spc="0" normalizeH="0" baseline="0" noProof="0">
                <a:ln>
                  <a:noFill/>
                </a:ln>
                <a:solidFill>
                  <a:srgbClr val="637182"/>
                </a:solidFill>
                <a:effectLst/>
                <a:uLnTx/>
                <a:uFillTx/>
                <a:latin typeface="Aptos"/>
                <a:ea typeface="+mn-ea"/>
                <a:cs typeface="+mn-cs"/>
              </a:rPr>
              <a:t>09</a:t>
            </a:r>
          </a:p>
        </p:txBody>
      </p:sp>
      <p:sp>
        <p:nvSpPr>
          <p:cNvPr id="6" name="TextBox 5">
            <a:extLst>
              <a:ext uri="{FF2B5EF4-FFF2-40B4-BE49-F238E27FC236}">
                <a16:creationId xmlns:a16="http://schemas.microsoft.com/office/drawing/2014/main" id="{DC167045-2B87-8A4B-E0FB-11045C9DC8EA}"/>
              </a:ext>
            </a:extLst>
          </p:cNvPr>
          <p:cNvSpPr txBox="1"/>
          <p:nvPr/>
        </p:nvSpPr>
        <p:spPr>
          <a:xfrm>
            <a:off x="612648" y="6473952"/>
            <a:ext cx="3200400" cy="18288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kumimoji="0" sz="992" b="1" i="0" u="none" strike="noStrike" kern="1200" cap="none" spc="0" normalizeH="0" baseline="0" noProof="0">
                <a:ln>
                  <a:noFill/>
                </a:ln>
                <a:solidFill>
                  <a:srgbClr val="637182"/>
                </a:solidFill>
                <a:effectLst/>
                <a:uLnTx/>
                <a:uFillTx/>
                <a:latin typeface="Aptos"/>
                <a:ea typeface="+mn-ea"/>
                <a:cs typeface="+mn-cs"/>
              </a:rPr>
              <a:t>GRP LIMITED  |  AGM FY2026</a:t>
            </a:r>
          </a:p>
        </p:txBody>
      </p:sp>
      <p:sp>
        <p:nvSpPr>
          <p:cNvPr id="8" name="Rounded Rectangle 7">
            <a:extLst>
              <a:ext uri="{FF2B5EF4-FFF2-40B4-BE49-F238E27FC236}">
                <a16:creationId xmlns:a16="http://schemas.microsoft.com/office/drawing/2014/main" id="{93CD27A9-3672-EC7A-6123-4DFE95B3DB83}"/>
              </a:ext>
            </a:extLst>
          </p:cNvPr>
          <p:cNvSpPr/>
          <p:nvPr/>
        </p:nvSpPr>
        <p:spPr>
          <a:xfrm>
            <a:off x="7452360" y="1651334"/>
            <a:ext cx="4389119" cy="443484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extBox 9">
            <a:extLst>
              <a:ext uri="{FF2B5EF4-FFF2-40B4-BE49-F238E27FC236}">
                <a16:creationId xmlns:a16="http://schemas.microsoft.com/office/drawing/2014/main" id="{6B9DB02A-F30D-11F9-0222-349202B1E8E3}"/>
              </a:ext>
            </a:extLst>
          </p:cNvPr>
          <p:cNvSpPr txBox="1"/>
          <p:nvPr/>
        </p:nvSpPr>
        <p:spPr>
          <a:xfrm>
            <a:off x="7744972" y="2273526"/>
            <a:ext cx="3611876" cy="660052"/>
          </a:xfrm>
          <a:prstGeom prst="rect">
            <a:avLst/>
          </a:prstGeom>
          <a:noFill/>
        </p:spPr>
        <p:txBody>
          <a:bodyPr wrap="square" lIns="45720" rIns="45720" anchor="t">
            <a:spAutoFit/>
          </a:bodyPr>
          <a:lstStyle/>
          <a:p>
            <a:pPr marL="0" marR="0" lvl="0" indent="0" algn="ctr" defTabSz="457200" rtl="0" eaLnBrk="1" fontAlgn="auto" latinLnBrk="0" hangingPunct="1">
              <a:lnSpc>
                <a:spcPct val="100000"/>
              </a:lnSpc>
              <a:spcBef>
                <a:spcPts val="0"/>
              </a:spcBef>
              <a:spcAft>
                <a:spcPts val="500"/>
              </a:spcAft>
              <a:buClrTx/>
              <a:buSzTx/>
              <a:buFontTx/>
              <a:buNone/>
              <a:tabLst/>
              <a:defRPr/>
            </a:pPr>
            <a:r>
              <a:rPr kumimoji="0" lang="en-SG" sz="3689" b="1" i="0" u="none" strike="noStrike" kern="1200" cap="none" spc="0" normalizeH="0" baseline="0" noProof="0" dirty="0">
                <a:ln>
                  <a:noFill/>
                </a:ln>
                <a:solidFill>
                  <a:srgbClr val="244230"/>
                </a:solidFill>
                <a:effectLst/>
                <a:uLnTx/>
                <a:uFillTx/>
                <a:latin typeface="Aptos"/>
                <a:ea typeface="+mn-ea"/>
                <a:cs typeface="+mn-cs"/>
              </a:rPr>
              <a:t>67 Linear units </a:t>
            </a:r>
            <a:endParaRPr kumimoji="0" sz="2800" b="1" i="0" u="none" strike="noStrike" kern="1200" cap="none" spc="0" normalizeH="0" baseline="0" noProof="0" dirty="0">
              <a:ln>
                <a:noFill/>
              </a:ln>
              <a:solidFill>
                <a:srgbClr val="244230"/>
              </a:solidFill>
              <a:effectLst/>
              <a:uLnTx/>
              <a:uFillTx/>
              <a:latin typeface="Aptos"/>
              <a:ea typeface="+mn-ea"/>
              <a:cs typeface="+mn-cs"/>
            </a:endParaRPr>
          </a:p>
        </p:txBody>
      </p:sp>
      <p:sp>
        <p:nvSpPr>
          <p:cNvPr id="11" name="TextBox 10">
            <a:extLst>
              <a:ext uri="{FF2B5EF4-FFF2-40B4-BE49-F238E27FC236}">
                <a16:creationId xmlns:a16="http://schemas.microsoft.com/office/drawing/2014/main" id="{5E9C0BA7-170F-466B-7E7F-0EBB594D7FE4}"/>
              </a:ext>
            </a:extLst>
          </p:cNvPr>
          <p:cNvSpPr txBox="1"/>
          <p:nvPr/>
        </p:nvSpPr>
        <p:spPr>
          <a:xfrm>
            <a:off x="7644383" y="3303068"/>
            <a:ext cx="4197096" cy="1806520"/>
          </a:xfrm>
          <a:prstGeom prst="rect">
            <a:avLst/>
          </a:prstGeom>
          <a:noFill/>
        </p:spPr>
        <p:txBody>
          <a:bodyPr wrap="square" lIns="36576" tIns="27432" rIns="36576" bIns="27432">
            <a:spAutoFit/>
          </a:bodyPr>
          <a:lstStyle/>
          <a:p>
            <a:pPr marL="0" marR="0" lvl="0" indent="0" algn="l" defTabSz="457200" rtl="0" eaLnBrk="1" fontAlgn="auto" latinLnBrk="0" hangingPunct="1">
              <a:lnSpc>
                <a:spcPct val="100000"/>
              </a:lnSpc>
              <a:spcBef>
                <a:spcPts val="0"/>
              </a:spcBef>
              <a:spcAft>
                <a:spcPts val="1000"/>
              </a:spcAft>
              <a:buClrTx/>
              <a:buSzTx/>
              <a:buFontTx/>
              <a:buNone/>
              <a:tabLst/>
              <a:defRPr/>
            </a:pPr>
            <a:r>
              <a:rPr kumimoji="0" sz="1776" b="0" i="0" u="none" strike="noStrike" kern="1200" cap="none" spc="0" normalizeH="0" baseline="0" noProof="0" dirty="0">
                <a:ln>
                  <a:noFill/>
                </a:ln>
                <a:solidFill>
                  <a:srgbClr val="27303B"/>
                </a:solidFill>
                <a:effectLst/>
                <a:uLnTx/>
                <a:uFillTx/>
                <a:latin typeface="Aptos"/>
                <a:ea typeface="+mn-ea"/>
                <a:cs typeface="+mn-cs"/>
              </a:rPr>
              <a:t>•  </a:t>
            </a:r>
            <a:r>
              <a:rPr kumimoji="0" lang="en-SG" sz="1776" b="0" i="0" u="none" strike="noStrike" kern="1200" cap="none" spc="0" normalizeH="0" baseline="0" noProof="0" dirty="0">
                <a:ln>
                  <a:noFill/>
                </a:ln>
                <a:solidFill>
                  <a:srgbClr val="27303B"/>
                </a:solidFill>
                <a:effectLst/>
                <a:uLnTx/>
                <a:uFillTx/>
                <a:latin typeface="Aptos"/>
                <a:ea typeface="+mn-ea"/>
                <a:cs typeface="+mn-cs"/>
              </a:rPr>
              <a:t>Building works 100% completed </a:t>
            </a:r>
          </a:p>
          <a:p>
            <a:pPr marL="0" marR="0" lvl="0" indent="0" algn="l" defTabSz="457200" rtl="0" eaLnBrk="1" fontAlgn="auto" latinLnBrk="0" hangingPunct="1">
              <a:lnSpc>
                <a:spcPct val="100000"/>
              </a:lnSpc>
              <a:spcBef>
                <a:spcPts val="0"/>
              </a:spcBef>
              <a:spcAft>
                <a:spcPts val="1000"/>
              </a:spcAft>
              <a:buClrTx/>
              <a:buSzTx/>
              <a:buFontTx/>
              <a:buNone/>
              <a:tabLst/>
              <a:defRPr/>
            </a:pPr>
            <a:r>
              <a:rPr kumimoji="0" lang="en-SG" sz="1776" b="0" i="0" u="none" strike="noStrike" kern="1200" cap="none" spc="0" normalizeH="0" baseline="0" noProof="0" dirty="0">
                <a:ln>
                  <a:noFill/>
                </a:ln>
                <a:solidFill>
                  <a:srgbClr val="27303B"/>
                </a:solidFill>
                <a:effectLst/>
                <a:uLnTx/>
                <a:uFillTx/>
                <a:latin typeface="Aptos"/>
                <a:ea typeface="+mn-ea"/>
                <a:cs typeface="+mn-cs"/>
              </a:rPr>
              <a:t>•  </a:t>
            </a:r>
            <a:r>
              <a:rPr kumimoji="0" sz="1776" b="0" i="0" u="none" strike="noStrike" kern="1200" cap="none" spc="0" normalizeH="0" baseline="0" noProof="0" dirty="0">
                <a:ln>
                  <a:noFill/>
                </a:ln>
                <a:solidFill>
                  <a:srgbClr val="27303B"/>
                </a:solidFill>
                <a:effectLst/>
                <a:uLnTx/>
                <a:uFillTx/>
                <a:latin typeface="Aptos"/>
                <a:ea typeface="+mn-ea"/>
                <a:cs typeface="+mn-cs"/>
              </a:rPr>
              <a:t>All </a:t>
            </a:r>
            <a:r>
              <a:rPr kumimoji="0" lang="en-SG" sz="1776" b="0" i="0" u="none" strike="noStrike" kern="1200" cap="none" spc="0" normalizeH="0" baseline="0" noProof="0" dirty="0">
                <a:ln>
                  <a:noFill/>
                </a:ln>
                <a:solidFill>
                  <a:srgbClr val="27303B"/>
                </a:solidFill>
                <a:effectLst/>
                <a:uLnTx/>
                <a:uFillTx/>
                <a:latin typeface="Aptos"/>
                <a:ea typeface="+mn-ea"/>
                <a:cs typeface="+mn-cs"/>
              </a:rPr>
              <a:t>not released for sales yet </a:t>
            </a:r>
          </a:p>
          <a:p>
            <a:pPr marL="0" marR="0" lvl="0" indent="0" algn="l" defTabSz="457200" rtl="0" eaLnBrk="1" fontAlgn="auto" latinLnBrk="0" hangingPunct="1">
              <a:lnSpc>
                <a:spcPct val="100000"/>
              </a:lnSpc>
              <a:spcBef>
                <a:spcPts val="0"/>
              </a:spcBef>
              <a:spcAft>
                <a:spcPts val="1000"/>
              </a:spcAft>
              <a:buClrTx/>
              <a:buSzTx/>
              <a:buFontTx/>
              <a:buNone/>
              <a:tabLst/>
              <a:defRPr/>
            </a:pPr>
            <a:r>
              <a:rPr kumimoji="0" sz="1776" b="0" i="0" u="none" strike="noStrike" kern="1200" cap="none" spc="0" normalizeH="0" baseline="0" noProof="0" dirty="0">
                <a:ln>
                  <a:noFill/>
                </a:ln>
                <a:solidFill>
                  <a:srgbClr val="27303B"/>
                </a:solidFill>
                <a:effectLst/>
                <a:uLnTx/>
                <a:uFillTx/>
                <a:latin typeface="Aptos"/>
                <a:ea typeface="+mn-ea"/>
                <a:cs typeface="+mn-cs"/>
              </a:rPr>
              <a:t>•  </a:t>
            </a:r>
            <a:r>
              <a:rPr kumimoji="0" lang="en-US" sz="1776" b="0" i="0" u="none" strike="noStrike" kern="1200" cap="none" spc="0" normalizeH="0" baseline="0" noProof="0" dirty="0">
                <a:ln>
                  <a:noFill/>
                </a:ln>
                <a:solidFill>
                  <a:srgbClr val="27303B"/>
                </a:solidFill>
                <a:effectLst/>
                <a:uLnTx/>
                <a:uFillTx/>
                <a:latin typeface="Aptos"/>
                <a:ea typeface="+mn-ea"/>
                <a:cs typeface="+mn-cs"/>
              </a:rPr>
              <a:t>Selling Point : Beautiful Water Detention Pond Behind </a:t>
            </a:r>
            <a:endParaRPr kumimoji="0" lang="en-SG" sz="1776" b="0" i="0" u="none" strike="noStrike" kern="1200" cap="none" spc="0" normalizeH="0" baseline="0" noProof="0" dirty="0">
              <a:ln>
                <a:noFill/>
              </a:ln>
              <a:solidFill>
                <a:srgbClr val="27303B"/>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1000"/>
              </a:spcAft>
              <a:buClrTx/>
              <a:buSzTx/>
              <a:buFontTx/>
              <a:buNone/>
              <a:tabLst/>
              <a:defRPr/>
            </a:pPr>
            <a:r>
              <a:rPr kumimoji="0" lang="en-US" sz="1776" b="0" i="0" u="none" strike="noStrike" kern="1200" cap="none" spc="0" normalizeH="0" baseline="0" noProof="0" dirty="0">
                <a:ln>
                  <a:noFill/>
                </a:ln>
                <a:solidFill>
                  <a:srgbClr val="27303B"/>
                </a:solidFill>
                <a:effectLst/>
                <a:uLnTx/>
                <a:uFillTx/>
                <a:latin typeface="Aptos"/>
                <a:ea typeface="+mn-ea"/>
                <a:cs typeface="+mn-cs"/>
              </a:rPr>
              <a:t>• Expected Full CCC by Dec 2026</a:t>
            </a:r>
            <a:endParaRPr kumimoji="0" sz="1776" b="0" i="0" u="none" strike="noStrike" kern="1200" cap="none" spc="0" normalizeH="0" baseline="0" noProof="0" dirty="0">
              <a:ln>
                <a:noFill/>
              </a:ln>
              <a:solidFill>
                <a:srgbClr val="27303B"/>
              </a:solidFill>
              <a:effectLst/>
              <a:uLnTx/>
              <a:uFillTx/>
              <a:latin typeface="Aptos"/>
              <a:ea typeface="+mn-ea"/>
              <a:cs typeface="+mn-cs"/>
            </a:endParaRPr>
          </a:p>
        </p:txBody>
      </p:sp>
      <p:sp>
        <p:nvSpPr>
          <p:cNvPr id="12" name="Rectangle 11">
            <a:extLst>
              <a:ext uri="{FF2B5EF4-FFF2-40B4-BE49-F238E27FC236}">
                <a16:creationId xmlns:a16="http://schemas.microsoft.com/office/drawing/2014/main" id="{A4BF7529-16BE-4B7B-E716-A020D3975F60}"/>
              </a:ext>
            </a:extLst>
          </p:cNvPr>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92F685D3-74ED-DC7B-39E8-7DA0137C5B94}"/>
              </a:ext>
            </a:extLst>
          </p:cNvPr>
          <p:cNvPicPr>
            <a:picLocks noChangeAspect="1"/>
          </p:cNvPicPr>
          <p:nvPr/>
        </p:nvPicPr>
        <p:blipFill>
          <a:blip r:embed="rId3"/>
          <a:srcRect l="12586" t="11835" b="10495"/>
          <a:stretch>
            <a:fillRect/>
          </a:stretch>
        </p:blipFill>
        <p:spPr>
          <a:xfrm>
            <a:off x="594360" y="1433322"/>
            <a:ext cx="6702552" cy="4964589"/>
          </a:xfrm>
          <a:prstGeom prst="rect">
            <a:avLst/>
          </a:prstGeom>
        </p:spPr>
      </p:pic>
    </p:spTree>
    <p:extLst>
      <p:ext uri="{BB962C8B-B14F-4D97-AF65-F5344CB8AC3E}">
        <p14:creationId xmlns:p14="http://schemas.microsoft.com/office/powerpoint/2010/main" val="924889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TextBox 1"/>
          <p:cNvSpPr txBox="1"/>
          <p:nvPr/>
        </p:nvSpPr>
        <p:spPr>
          <a:xfrm>
            <a:off x="594360" y="108722"/>
            <a:ext cx="77724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kumimoji="0" lang="en-SG" sz="2800" b="1" i="0" u="none" strike="noStrike" kern="1200" cap="none" spc="0" normalizeH="0" baseline="0" noProof="0" dirty="0">
                <a:ln>
                  <a:noFill/>
                </a:ln>
                <a:solidFill>
                  <a:srgbClr val="FF0000"/>
                </a:solidFill>
                <a:effectLst/>
                <a:uLnTx/>
                <a:uFillTx/>
                <a:latin typeface="Aptos"/>
                <a:ea typeface="+mn-ea"/>
                <a:cs typeface="+mn-cs"/>
              </a:rPr>
              <a:t>CONSTRUCTION UPDATE</a:t>
            </a:r>
          </a:p>
        </p:txBody>
      </p:sp>
      <p:sp>
        <p:nvSpPr>
          <p:cNvPr id="3" name="TextBox 2"/>
          <p:cNvSpPr txBox="1"/>
          <p:nvPr/>
        </p:nvSpPr>
        <p:spPr>
          <a:xfrm>
            <a:off x="594360" y="603504"/>
            <a:ext cx="11228832" cy="660052"/>
          </a:xfrm>
          <a:prstGeom prst="rect">
            <a:avLst/>
          </a:prstGeom>
          <a:noFill/>
        </p:spPr>
        <p:txBody>
          <a:bodyPr wrap="square" lIns="45720" rIns="45720" anchor="t">
            <a:spAutoFit/>
          </a:bodyPr>
          <a:lstStyle/>
          <a:p>
            <a:pPr algn="l">
              <a:spcAft>
                <a:spcPts val="500"/>
              </a:spcAft>
            </a:pPr>
            <a:r>
              <a:rPr sz="3689" b="1" dirty="0">
                <a:solidFill>
                  <a:srgbClr val="244230"/>
                </a:solidFill>
                <a:latin typeface="Aptos"/>
              </a:rPr>
              <a:t>Property </a:t>
            </a:r>
            <a:r>
              <a:rPr lang="en-SG" sz="3689" b="1" dirty="0">
                <a:solidFill>
                  <a:srgbClr val="244230"/>
                </a:solidFill>
                <a:latin typeface="Aptos"/>
              </a:rPr>
              <a:t>S</a:t>
            </a:r>
            <a:r>
              <a:rPr sz="3689" b="1" dirty="0" err="1">
                <a:solidFill>
                  <a:srgbClr val="244230"/>
                </a:solidFill>
                <a:latin typeface="Aptos"/>
              </a:rPr>
              <a:t>egment</a:t>
            </a:r>
            <a:r>
              <a:rPr sz="3689" b="1" dirty="0">
                <a:solidFill>
                  <a:srgbClr val="244230"/>
                </a:solidFill>
                <a:latin typeface="Aptos"/>
              </a:rPr>
              <a:t> | </a:t>
            </a:r>
            <a:r>
              <a:rPr lang="en-SG" sz="2700" b="1" dirty="0">
                <a:solidFill>
                  <a:srgbClr val="244230"/>
                </a:solidFill>
                <a:latin typeface="Aptos"/>
              </a:rPr>
              <a:t>A</a:t>
            </a:r>
            <a:r>
              <a:rPr sz="2700" b="1" dirty="0" err="1">
                <a:solidFill>
                  <a:srgbClr val="244230"/>
                </a:solidFill>
                <a:latin typeface="Aptos"/>
              </a:rPr>
              <a:t>ll</a:t>
            </a:r>
            <a:r>
              <a:rPr sz="2700" b="1" dirty="0">
                <a:solidFill>
                  <a:srgbClr val="244230"/>
                </a:solidFill>
                <a:latin typeface="Aptos"/>
              </a:rPr>
              <a:t> </a:t>
            </a:r>
            <a:r>
              <a:rPr lang="en-SG" sz="2700" b="1" dirty="0">
                <a:solidFill>
                  <a:srgbClr val="244230"/>
                </a:solidFill>
                <a:latin typeface="Aptos"/>
              </a:rPr>
              <a:t>3</a:t>
            </a:r>
            <a:r>
              <a:rPr sz="2700" b="1" dirty="0">
                <a:solidFill>
                  <a:srgbClr val="244230"/>
                </a:solidFill>
                <a:latin typeface="Aptos"/>
              </a:rPr>
              <a:t> </a:t>
            </a:r>
            <a:r>
              <a:rPr lang="en-SG" sz="2700" b="1" dirty="0">
                <a:solidFill>
                  <a:srgbClr val="244230"/>
                </a:solidFill>
                <a:latin typeface="Aptos"/>
              </a:rPr>
              <a:t>P</a:t>
            </a:r>
            <a:r>
              <a:rPr sz="2700" b="1" dirty="0" err="1">
                <a:solidFill>
                  <a:srgbClr val="244230"/>
                </a:solidFill>
                <a:latin typeface="Aptos"/>
              </a:rPr>
              <a:t>hase</a:t>
            </a:r>
            <a:r>
              <a:rPr lang="en-SG" sz="2700" b="1" dirty="0">
                <a:solidFill>
                  <a:srgbClr val="244230"/>
                </a:solidFill>
                <a:latin typeface="Aptos"/>
              </a:rPr>
              <a:t>s (1,039 units +28 Shop Houses)</a:t>
            </a:r>
            <a:endParaRPr sz="2700" b="1" dirty="0">
              <a:solidFill>
                <a:srgbClr val="244230"/>
              </a:solidFill>
              <a:latin typeface="Aptos"/>
            </a:endParaRP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11</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7" name="Rounded Rectangle 6"/>
          <p:cNvSpPr/>
          <p:nvPr/>
        </p:nvSpPr>
        <p:spPr>
          <a:xfrm>
            <a:off x="731520" y="1892808"/>
            <a:ext cx="3429000" cy="420624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Rectangle 7"/>
          <p:cNvSpPr/>
          <p:nvPr/>
        </p:nvSpPr>
        <p:spPr>
          <a:xfrm>
            <a:off x="731520" y="1783080"/>
            <a:ext cx="3429000" cy="109728"/>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0120" y="2084831"/>
            <a:ext cx="2971800" cy="461665"/>
          </a:xfrm>
          <a:prstGeom prst="rect">
            <a:avLst/>
          </a:prstGeom>
          <a:noFill/>
        </p:spPr>
        <p:txBody>
          <a:bodyPr wrap="square" lIns="45720" rIns="45720" anchor="t">
            <a:spAutoFit/>
          </a:bodyPr>
          <a:lstStyle/>
          <a:p>
            <a:pPr algn="l">
              <a:spcAft>
                <a:spcPts val="500"/>
              </a:spcAft>
            </a:pPr>
            <a:r>
              <a:rPr sz="2400" b="1" dirty="0">
                <a:solidFill>
                  <a:srgbClr val="C69D53"/>
                </a:solidFill>
                <a:latin typeface="Aptos"/>
              </a:rPr>
              <a:t>PHASE 1</a:t>
            </a:r>
          </a:p>
        </p:txBody>
      </p:sp>
      <p:sp>
        <p:nvSpPr>
          <p:cNvPr id="10" name="TextBox 9"/>
          <p:cNvSpPr txBox="1"/>
          <p:nvPr/>
        </p:nvSpPr>
        <p:spPr>
          <a:xfrm>
            <a:off x="987552" y="2672298"/>
            <a:ext cx="2971800" cy="548640"/>
          </a:xfrm>
          <a:prstGeom prst="rect">
            <a:avLst/>
          </a:prstGeom>
          <a:noFill/>
        </p:spPr>
        <p:txBody>
          <a:bodyPr wrap="square" lIns="45720" rIns="45720" anchor="t">
            <a:spAutoFit/>
          </a:bodyPr>
          <a:lstStyle/>
          <a:p>
            <a:pPr algn="l">
              <a:spcAft>
                <a:spcPts val="500"/>
              </a:spcAft>
            </a:pPr>
            <a:r>
              <a:rPr sz="3006" b="1" dirty="0">
                <a:solidFill>
                  <a:srgbClr val="244230"/>
                </a:solidFill>
                <a:latin typeface="Aptos"/>
              </a:rPr>
              <a:t>465 units</a:t>
            </a:r>
          </a:p>
        </p:txBody>
      </p:sp>
      <p:sp>
        <p:nvSpPr>
          <p:cNvPr id="11" name="TextBox 10"/>
          <p:cNvSpPr txBox="1"/>
          <p:nvPr/>
        </p:nvSpPr>
        <p:spPr>
          <a:xfrm>
            <a:off x="987552" y="3474720"/>
            <a:ext cx="2880360" cy="338554"/>
          </a:xfrm>
          <a:prstGeom prst="rect">
            <a:avLst/>
          </a:prstGeom>
          <a:noFill/>
        </p:spPr>
        <p:txBody>
          <a:bodyPr wrap="square" lIns="45720" rIns="45720" anchor="t">
            <a:spAutoFit/>
          </a:bodyPr>
          <a:lstStyle/>
          <a:p>
            <a:pPr algn="l">
              <a:spcAft>
                <a:spcPts val="500"/>
              </a:spcAft>
            </a:pPr>
            <a:r>
              <a:rPr sz="1600" b="1" dirty="0">
                <a:solidFill>
                  <a:schemeClr val="accent6">
                    <a:lumMod val="75000"/>
                  </a:schemeClr>
                </a:solidFill>
                <a:latin typeface="Aptos"/>
              </a:rPr>
              <a:t>REPORT</a:t>
            </a:r>
            <a:r>
              <a:rPr lang="en-SG" sz="1600" b="1" dirty="0">
                <a:solidFill>
                  <a:schemeClr val="accent6">
                    <a:lumMod val="75000"/>
                  </a:schemeClr>
                </a:solidFill>
                <a:latin typeface="Aptos"/>
              </a:rPr>
              <a:t> CARD</a:t>
            </a:r>
            <a:endParaRPr sz="1600" b="1" dirty="0">
              <a:solidFill>
                <a:schemeClr val="accent6">
                  <a:lumMod val="75000"/>
                </a:schemeClr>
              </a:solidFill>
              <a:latin typeface="Aptos"/>
            </a:endParaRPr>
          </a:p>
        </p:txBody>
      </p:sp>
      <p:sp>
        <p:nvSpPr>
          <p:cNvPr id="12" name="TextBox 11"/>
          <p:cNvSpPr txBox="1"/>
          <p:nvPr/>
        </p:nvSpPr>
        <p:spPr>
          <a:xfrm>
            <a:off x="960120" y="3950208"/>
            <a:ext cx="2880360" cy="400110"/>
          </a:xfrm>
          <a:prstGeom prst="rect">
            <a:avLst/>
          </a:prstGeom>
          <a:noFill/>
        </p:spPr>
        <p:txBody>
          <a:bodyPr wrap="square" lIns="45720" rIns="45720" anchor="t">
            <a:spAutoFit/>
          </a:bodyPr>
          <a:lstStyle/>
          <a:p>
            <a:pPr algn="l">
              <a:spcAft>
                <a:spcPts val="500"/>
              </a:spcAft>
            </a:pPr>
            <a:r>
              <a:rPr lang="en-SG" sz="1911" b="1" dirty="0">
                <a:solidFill>
                  <a:srgbClr val="27303B"/>
                </a:solidFill>
                <a:latin typeface="Aptos"/>
              </a:rPr>
              <a:t> </a:t>
            </a:r>
            <a:r>
              <a:rPr lang="en-SG" sz="2000" b="1" dirty="0">
                <a:solidFill>
                  <a:srgbClr val="27303B"/>
                </a:solidFill>
                <a:latin typeface="Aptos"/>
              </a:rPr>
              <a:t>99% Sold </a:t>
            </a:r>
            <a:endParaRPr sz="2000" b="1" dirty="0">
              <a:solidFill>
                <a:srgbClr val="27303B"/>
              </a:solidFill>
              <a:latin typeface="Aptos"/>
            </a:endParaRPr>
          </a:p>
        </p:txBody>
      </p:sp>
      <p:sp>
        <p:nvSpPr>
          <p:cNvPr id="13" name="Rectangle 12"/>
          <p:cNvSpPr/>
          <p:nvPr/>
        </p:nvSpPr>
        <p:spPr>
          <a:xfrm>
            <a:off x="964692" y="4792135"/>
            <a:ext cx="2926080" cy="18288"/>
          </a:xfrm>
          <a:prstGeom prst="rect">
            <a:avLst/>
          </a:prstGeom>
          <a:solidFill>
            <a:srgbClr val="D8DE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4929729"/>
            <a:ext cx="2880360" cy="338554"/>
          </a:xfrm>
          <a:prstGeom prst="rect">
            <a:avLst/>
          </a:prstGeom>
          <a:noFill/>
        </p:spPr>
        <p:txBody>
          <a:bodyPr wrap="square" lIns="45720" rIns="45720" anchor="t">
            <a:spAutoFit/>
          </a:bodyPr>
          <a:lstStyle/>
          <a:p>
            <a:pPr algn="l">
              <a:spcAft>
                <a:spcPts val="500"/>
              </a:spcAft>
            </a:pPr>
            <a:r>
              <a:rPr sz="1600" b="1" dirty="0">
                <a:solidFill>
                  <a:schemeClr val="accent6">
                    <a:lumMod val="50000"/>
                  </a:schemeClr>
                </a:solidFill>
                <a:latin typeface="Aptos"/>
              </a:rPr>
              <a:t>NEXT FOCUS</a:t>
            </a:r>
          </a:p>
        </p:txBody>
      </p:sp>
      <p:sp>
        <p:nvSpPr>
          <p:cNvPr id="15" name="TextBox 14"/>
          <p:cNvSpPr txBox="1"/>
          <p:nvPr/>
        </p:nvSpPr>
        <p:spPr>
          <a:xfrm>
            <a:off x="960120" y="5323147"/>
            <a:ext cx="2880360" cy="400110"/>
          </a:xfrm>
          <a:prstGeom prst="rect">
            <a:avLst/>
          </a:prstGeom>
          <a:noFill/>
        </p:spPr>
        <p:txBody>
          <a:bodyPr wrap="square" lIns="45720" rIns="45720" anchor="t">
            <a:spAutoFit/>
          </a:bodyPr>
          <a:lstStyle/>
          <a:p>
            <a:pPr algn="l">
              <a:spcAft>
                <a:spcPts val="500"/>
              </a:spcAft>
            </a:pPr>
            <a:r>
              <a:rPr lang="en-SG" sz="2000" b="1" dirty="0">
                <a:latin typeface="Aptos"/>
              </a:rPr>
              <a:t>CCC by end Oct 2026</a:t>
            </a:r>
            <a:endParaRPr sz="2000" b="1" dirty="0">
              <a:latin typeface="Aptos"/>
            </a:endParaRPr>
          </a:p>
        </p:txBody>
      </p:sp>
      <p:sp>
        <p:nvSpPr>
          <p:cNvPr id="16" name="Rounded Rectangle 15"/>
          <p:cNvSpPr/>
          <p:nvPr/>
        </p:nvSpPr>
        <p:spPr>
          <a:xfrm>
            <a:off x="4526280" y="1892808"/>
            <a:ext cx="3429000" cy="420624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4526280" y="1783080"/>
            <a:ext cx="3429000" cy="109728"/>
          </a:xfrm>
          <a:prstGeom prst="rect">
            <a:avLst/>
          </a:prstGeom>
          <a:solidFill>
            <a:srgbClr val="264B7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754880" y="2084831"/>
            <a:ext cx="2971800" cy="461665"/>
          </a:xfrm>
          <a:prstGeom prst="rect">
            <a:avLst/>
          </a:prstGeom>
          <a:noFill/>
        </p:spPr>
        <p:txBody>
          <a:bodyPr wrap="square" lIns="45720" rIns="45720" anchor="t">
            <a:spAutoFit/>
          </a:bodyPr>
          <a:lstStyle/>
          <a:p>
            <a:pPr algn="l">
              <a:spcAft>
                <a:spcPts val="500"/>
              </a:spcAft>
            </a:pPr>
            <a:r>
              <a:rPr sz="2400" b="1" dirty="0">
                <a:solidFill>
                  <a:srgbClr val="244230"/>
                </a:solidFill>
                <a:latin typeface="Aptos"/>
              </a:rPr>
              <a:t>PHASE 2</a:t>
            </a:r>
          </a:p>
        </p:txBody>
      </p:sp>
      <p:sp>
        <p:nvSpPr>
          <p:cNvPr id="19" name="TextBox 18"/>
          <p:cNvSpPr txBox="1"/>
          <p:nvPr/>
        </p:nvSpPr>
        <p:spPr>
          <a:xfrm>
            <a:off x="4754880" y="2514600"/>
            <a:ext cx="2971800" cy="1017458"/>
          </a:xfrm>
          <a:prstGeom prst="rect">
            <a:avLst/>
          </a:prstGeom>
          <a:noFill/>
        </p:spPr>
        <p:txBody>
          <a:bodyPr wrap="square" lIns="45720" rIns="45720" anchor="t">
            <a:spAutoFit/>
          </a:bodyPr>
          <a:lstStyle/>
          <a:p>
            <a:pPr algn="l">
              <a:spcAft>
                <a:spcPts val="500"/>
              </a:spcAft>
            </a:pPr>
            <a:r>
              <a:rPr sz="3006" b="1" dirty="0">
                <a:solidFill>
                  <a:srgbClr val="244230"/>
                </a:solidFill>
                <a:latin typeface="Aptos"/>
              </a:rPr>
              <a:t>270 units + </a:t>
            </a:r>
            <a:r>
              <a:rPr lang="en-SG" sz="3006" b="1" dirty="0">
                <a:solidFill>
                  <a:srgbClr val="244230"/>
                </a:solidFill>
                <a:latin typeface="Aptos"/>
              </a:rPr>
              <a:t>2</a:t>
            </a:r>
            <a:r>
              <a:rPr sz="3006" b="1" dirty="0">
                <a:solidFill>
                  <a:srgbClr val="244230"/>
                </a:solidFill>
                <a:latin typeface="Aptos"/>
              </a:rPr>
              <a:t>8 </a:t>
            </a:r>
            <a:r>
              <a:rPr lang="en-SG" sz="3006" b="1" dirty="0">
                <a:solidFill>
                  <a:srgbClr val="244230"/>
                </a:solidFill>
                <a:latin typeface="Aptos"/>
              </a:rPr>
              <a:t>S</a:t>
            </a:r>
            <a:r>
              <a:rPr sz="3006" b="1" dirty="0">
                <a:solidFill>
                  <a:srgbClr val="244230"/>
                </a:solidFill>
                <a:latin typeface="Aptos"/>
              </a:rPr>
              <a:t>hop</a:t>
            </a:r>
            <a:r>
              <a:rPr lang="en-SG" sz="3006" b="1" dirty="0">
                <a:solidFill>
                  <a:srgbClr val="244230"/>
                </a:solidFill>
                <a:latin typeface="Aptos"/>
              </a:rPr>
              <a:t> Houses</a:t>
            </a:r>
            <a:endParaRPr sz="3006" b="1" dirty="0">
              <a:solidFill>
                <a:srgbClr val="244230"/>
              </a:solidFill>
              <a:latin typeface="Aptos"/>
            </a:endParaRPr>
          </a:p>
        </p:txBody>
      </p:sp>
      <p:sp>
        <p:nvSpPr>
          <p:cNvPr id="20" name="TextBox 19"/>
          <p:cNvSpPr txBox="1"/>
          <p:nvPr/>
        </p:nvSpPr>
        <p:spPr>
          <a:xfrm>
            <a:off x="4745740" y="3456432"/>
            <a:ext cx="2880360" cy="338554"/>
          </a:xfrm>
          <a:prstGeom prst="rect">
            <a:avLst/>
          </a:prstGeom>
          <a:noFill/>
        </p:spPr>
        <p:txBody>
          <a:bodyPr wrap="square" lIns="45720" rIns="45720" anchor="t">
            <a:spAutoFit/>
          </a:bodyPr>
          <a:lstStyle/>
          <a:p>
            <a:pPr algn="l">
              <a:spcAft>
                <a:spcPts val="500"/>
              </a:spcAft>
            </a:pPr>
            <a:r>
              <a:rPr sz="1600" b="1" dirty="0">
                <a:solidFill>
                  <a:schemeClr val="accent6">
                    <a:lumMod val="75000"/>
                  </a:schemeClr>
                </a:solidFill>
                <a:latin typeface="Aptos"/>
              </a:rPr>
              <a:t>REPORT</a:t>
            </a:r>
            <a:r>
              <a:rPr lang="en-SG" sz="1600" b="1" dirty="0">
                <a:solidFill>
                  <a:schemeClr val="accent6">
                    <a:lumMod val="75000"/>
                  </a:schemeClr>
                </a:solidFill>
                <a:latin typeface="Aptos"/>
              </a:rPr>
              <a:t>  CARD</a:t>
            </a:r>
            <a:endParaRPr sz="1600" b="1" dirty="0">
              <a:solidFill>
                <a:schemeClr val="accent6">
                  <a:lumMod val="75000"/>
                </a:schemeClr>
              </a:solidFill>
              <a:latin typeface="Aptos"/>
            </a:endParaRPr>
          </a:p>
        </p:txBody>
      </p:sp>
      <p:sp>
        <p:nvSpPr>
          <p:cNvPr id="21" name="TextBox 20"/>
          <p:cNvSpPr txBox="1"/>
          <p:nvPr/>
        </p:nvSpPr>
        <p:spPr>
          <a:xfrm>
            <a:off x="4754880" y="3904714"/>
            <a:ext cx="3035808" cy="707886"/>
          </a:xfrm>
          <a:prstGeom prst="rect">
            <a:avLst/>
          </a:prstGeom>
          <a:noFill/>
        </p:spPr>
        <p:txBody>
          <a:bodyPr wrap="square" lIns="45720" rIns="45720" anchor="t">
            <a:spAutoFit/>
          </a:bodyPr>
          <a:lstStyle/>
          <a:p>
            <a:pPr algn="l"/>
            <a:r>
              <a:rPr lang="en-SG" sz="2000" b="1" dirty="0">
                <a:solidFill>
                  <a:srgbClr val="27303B"/>
                </a:solidFill>
                <a:latin typeface="Aptos"/>
              </a:rPr>
              <a:t>Building Works 90% Done </a:t>
            </a:r>
          </a:p>
          <a:p>
            <a:pPr algn="l"/>
            <a:r>
              <a:rPr lang="en-SG" sz="2000" b="1" dirty="0">
                <a:solidFill>
                  <a:srgbClr val="27303B"/>
                </a:solidFill>
                <a:latin typeface="Aptos"/>
              </a:rPr>
              <a:t>Infrastructures 70% Done </a:t>
            </a:r>
            <a:endParaRPr sz="2000" b="1" dirty="0">
              <a:solidFill>
                <a:srgbClr val="27303B"/>
              </a:solidFill>
              <a:latin typeface="Aptos"/>
            </a:endParaRPr>
          </a:p>
        </p:txBody>
      </p:sp>
      <p:sp>
        <p:nvSpPr>
          <p:cNvPr id="22" name="Rectangle 21"/>
          <p:cNvSpPr/>
          <p:nvPr/>
        </p:nvSpPr>
        <p:spPr>
          <a:xfrm>
            <a:off x="4777740" y="4811203"/>
            <a:ext cx="2926080" cy="18288"/>
          </a:xfrm>
          <a:prstGeom prst="rect">
            <a:avLst/>
          </a:prstGeom>
          <a:solidFill>
            <a:srgbClr val="D8DE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800600" y="4929729"/>
            <a:ext cx="2880360" cy="338554"/>
          </a:xfrm>
          <a:prstGeom prst="rect">
            <a:avLst/>
          </a:prstGeom>
          <a:noFill/>
        </p:spPr>
        <p:txBody>
          <a:bodyPr wrap="square" lIns="45720" rIns="45720" anchor="t">
            <a:spAutoFit/>
          </a:bodyPr>
          <a:lstStyle/>
          <a:p>
            <a:pPr algn="l">
              <a:spcAft>
                <a:spcPts val="500"/>
              </a:spcAft>
            </a:pPr>
            <a:r>
              <a:rPr sz="1600" b="1" dirty="0">
                <a:solidFill>
                  <a:schemeClr val="accent6">
                    <a:lumMod val="50000"/>
                  </a:schemeClr>
                </a:solidFill>
                <a:latin typeface="Aptos"/>
              </a:rPr>
              <a:t>NEXT FOCUS</a:t>
            </a:r>
          </a:p>
        </p:txBody>
      </p:sp>
      <p:sp>
        <p:nvSpPr>
          <p:cNvPr id="24" name="TextBox 23"/>
          <p:cNvSpPr txBox="1"/>
          <p:nvPr/>
        </p:nvSpPr>
        <p:spPr>
          <a:xfrm>
            <a:off x="4800600" y="5265170"/>
            <a:ext cx="3429000" cy="707886"/>
          </a:xfrm>
          <a:prstGeom prst="rect">
            <a:avLst/>
          </a:prstGeom>
          <a:noFill/>
        </p:spPr>
        <p:txBody>
          <a:bodyPr wrap="square" lIns="45720" rIns="45720" anchor="t">
            <a:spAutoFit/>
          </a:bodyPr>
          <a:lstStyle/>
          <a:p>
            <a:pPr algn="l">
              <a:spcAft>
                <a:spcPts val="500"/>
              </a:spcAft>
            </a:pPr>
            <a:r>
              <a:rPr lang="en-SG" sz="2000" b="1" dirty="0">
                <a:solidFill>
                  <a:srgbClr val="27303B"/>
                </a:solidFill>
                <a:latin typeface="Aptos"/>
              </a:rPr>
              <a:t>Launch Sales / Obtain       CCC by Dec 2026</a:t>
            </a:r>
            <a:endParaRPr sz="2000" b="1" dirty="0">
              <a:solidFill>
                <a:srgbClr val="27303B"/>
              </a:solidFill>
              <a:latin typeface="Aptos"/>
            </a:endParaRPr>
          </a:p>
        </p:txBody>
      </p:sp>
      <p:sp>
        <p:nvSpPr>
          <p:cNvPr id="25" name="Rounded Rectangle 24"/>
          <p:cNvSpPr/>
          <p:nvPr/>
        </p:nvSpPr>
        <p:spPr>
          <a:xfrm>
            <a:off x="8321040" y="1921020"/>
            <a:ext cx="3429000" cy="4159740"/>
          </a:xfrm>
          <a:prstGeom prst="roundRect">
            <a:avLst>
              <a:gd name="adj" fmla="val 8000"/>
            </a:avLst>
          </a:prstGeom>
          <a:solidFill>
            <a:srgbClr val="EDF4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8321040" y="1783080"/>
            <a:ext cx="3429000" cy="109728"/>
          </a:xfrm>
          <a:prstGeom prst="rect">
            <a:avLst/>
          </a:prstGeom>
          <a:solidFill>
            <a:srgbClr val="3F7D6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549640" y="2084831"/>
            <a:ext cx="2971800" cy="461665"/>
          </a:xfrm>
          <a:prstGeom prst="rect">
            <a:avLst/>
          </a:prstGeom>
          <a:noFill/>
        </p:spPr>
        <p:txBody>
          <a:bodyPr wrap="square" lIns="45720" rIns="45720" anchor="t">
            <a:spAutoFit/>
          </a:bodyPr>
          <a:lstStyle/>
          <a:p>
            <a:pPr algn="l">
              <a:spcAft>
                <a:spcPts val="500"/>
              </a:spcAft>
            </a:pPr>
            <a:r>
              <a:rPr sz="2400" b="1" dirty="0">
                <a:solidFill>
                  <a:srgbClr val="3F7D64"/>
                </a:solidFill>
                <a:latin typeface="Aptos"/>
              </a:rPr>
              <a:t>PHASE 3</a:t>
            </a:r>
          </a:p>
        </p:txBody>
      </p:sp>
      <p:sp>
        <p:nvSpPr>
          <p:cNvPr id="28" name="TextBox 27"/>
          <p:cNvSpPr txBox="1"/>
          <p:nvPr/>
        </p:nvSpPr>
        <p:spPr>
          <a:xfrm>
            <a:off x="8549640" y="2672298"/>
            <a:ext cx="2971800" cy="548640"/>
          </a:xfrm>
          <a:prstGeom prst="rect">
            <a:avLst/>
          </a:prstGeom>
          <a:noFill/>
        </p:spPr>
        <p:txBody>
          <a:bodyPr wrap="square" lIns="45720" rIns="45720" anchor="t">
            <a:spAutoFit/>
          </a:bodyPr>
          <a:lstStyle/>
          <a:p>
            <a:pPr algn="l">
              <a:spcAft>
                <a:spcPts val="500"/>
              </a:spcAft>
            </a:pPr>
            <a:r>
              <a:rPr sz="3006" b="1" dirty="0">
                <a:solidFill>
                  <a:srgbClr val="244230"/>
                </a:solidFill>
                <a:latin typeface="Aptos"/>
              </a:rPr>
              <a:t>304 units</a:t>
            </a:r>
          </a:p>
        </p:txBody>
      </p:sp>
      <p:sp>
        <p:nvSpPr>
          <p:cNvPr id="29" name="TextBox 28"/>
          <p:cNvSpPr txBox="1"/>
          <p:nvPr/>
        </p:nvSpPr>
        <p:spPr>
          <a:xfrm>
            <a:off x="8540496" y="3437918"/>
            <a:ext cx="2880360" cy="338554"/>
          </a:xfrm>
          <a:prstGeom prst="rect">
            <a:avLst/>
          </a:prstGeom>
          <a:noFill/>
        </p:spPr>
        <p:txBody>
          <a:bodyPr wrap="square" lIns="45720" rIns="45720" anchor="t">
            <a:spAutoFit/>
          </a:bodyPr>
          <a:lstStyle/>
          <a:p>
            <a:pPr algn="l">
              <a:spcAft>
                <a:spcPts val="500"/>
              </a:spcAft>
            </a:pPr>
            <a:r>
              <a:rPr sz="1600" b="1" dirty="0">
                <a:solidFill>
                  <a:schemeClr val="accent6">
                    <a:lumMod val="75000"/>
                  </a:schemeClr>
                </a:solidFill>
                <a:latin typeface="Aptos"/>
              </a:rPr>
              <a:t>REPORT</a:t>
            </a:r>
            <a:r>
              <a:rPr lang="en-SG" sz="1600" b="1" dirty="0">
                <a:solidFill>
                  <a:schemeClr val="accent6">
                    <a:lumMod val="75000"/>
                  </a:schemeClr>
                </a:solidFill>
                <a:latin typeface="Aptos"/>
              </a:rPr>
              <a:t> CARD</a:t>
            </a:r>
            <a:endParaRPr sz="1600" b="1" dirty="0">
              <a:solidFill>
                <a:schemeClr val="accent6">
                  <a:lumMod val="75000"/>
                </a:schemeClr>
              </a:solidFill>
              <a:latin typeface="Aptos"/>
            </a:endParaRPr>
          </a:p>
        </p:txBody>
      </p:sp>
      <p:sp>
        <p:nvSpPr>
          <p:cNvPr id="30" name="TextBox 29"/>
          <p:cNvSpPr txBox="1"/>
          <p:nvPr/>
        </p:nvSpPr>
        <p:spPr>
          <a:xfrm>
            <a:off x="8549640" y="3776472"/>
            <a:ext cx="3017516" cy="1015663"/>
          </a:xfrm>
          <a:prstGeom prst="rect">
            <a:avLst/>
          </a:prstGeom>
          <a:noFill/>
        </p:spPr>
        <p:txBody>
          <a:bodyPr wrap="square" lIns="45720" rIns="45720" anchor="t">
            <a:spAutoFit/>
          </a:bodyPr>
          <a:lstStyle/>
          <a:p>
            <a:pPr algn="l">
              <a:spcAft>
                <a:spcPts val="500"/>
              </a:spcAft>
            </a:pPr>
            <a:r>
              <a:rPr lang="en-SG" sz="2000" b="1" dirty="0">
                <a:solidFill>
                  <a:srgbClr val="27303B"/>
                </a:solidFill>
                <a:latin typeface="Aptos"/>
              </a:rPr>
              <a:t>Assess Commencement of </a:t>
            </a:r>
            <a:r>
              <a:rPr sz="2000" b="1" dirty="0">
                <a:solidFill>
                  <a:srgbClr val="27303B"/>
                </a:solidFill>
                <a:latin typeface="Aptos"/>
              </a:rPr>
              <a:t>Work</a:t>
            </a:r>
            <a:r>
              <a:rPr lang="en-SG" sz="2000" b="1" dirty="0">
                <a:solidFill>
                  <a:srgbClr val="27303B"/>
                </a:solidFill>
                <a:latin typeface="Aptos"/>
              </a:rPr>
              <a:t>s</a:t>
            </a:r>
            <a:r>
              <a:rPr sz="2000" b="1" dirty="0">
                <a:solidFill>
                  <a:srgbClr val="27303B"/>
                </a:solidFill>
                <a:latin typeface="Aptos"/>
              </a:rPr>
              <a:t> </a:t>
            </a:r>
            <a:r>
              <a:rPr lang="en-SG" sz="2000" b="1" dirty="0">
                <a:solidFill>
                  <a:srgbClr val="27303B"/>
                </a:solidFill>
                <a:latin typeface="Aptos"/>
              </a:rPr>
              <a:t>after Phase 2 CCC </a:t>
            </a:r>
            <a:endParaRPr sz="2000" b="1" dirty="0">
              <a:solidFill>
                <a:srgbClr val="27303B"/>
              </a:solidFill>
              <a:latin typeface="Aptos"/>
            </a:endParaRPr>
          </a:p>
        </p:txBody>
      </p:sp>
      <p:sp>
        <p:nvSpPr>
          <p:cNvPr id="31" name="Rectangle 30"/>
          <p:cNvSpPr/>
          <p:nvPr/>
        </p:nvSpPr>
        <p:spPr>
          <a:xfrm>
            <a:off x="8549640" y="4820347"/>
            <a:ext cx="2926080" cy="18288"/>
          </a:xfrm>
          <a:prstGeom prst="rect">
            <a:avLst/>
          </a:prstGeom>
          <a:solidFill>
            <a:srgbClr val="D8DE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549640" y="4941962"/>
            <a:ext cx="2880360" cy="338554"/>
          </a:xfrm>
          <a:prstGeom prst="rect">
            <a:avLst/>
          </a:prstGeom>
          <a:noFill/>
        </p:spPr>
        <p:txBody>
          <a:bodyPr wrap="square" lIns="45720" rIns="45720" anchor="t">
            <a:spAutoFit/>
          </a:bodyPr>
          <a:lstStyle/>
          <a:p>
            <a:pPr algn="l">
              <a:spcAft>
                <a:spcPts val="500"/>
              </a:spcAft>
            </a:pPr>
            <a:r>
              <a:rPr sz="1600" b="1" dirty="0">
                <a:solidFill>
                  <a:schemeClr val="accent6">
                    <a:lumMod val="50000"/>
                  </a:schemeClr>
                </a:solidFill>
                <a:latin typeface="Aptos"/>
              </a:rPr>
              <a:t>NEXT FOCUS</a:t>
            </a:r>
          </a:p>
        </p:txBody>
      </p:sp>
      <p:sp>
        <p:nvSpPr>
          <p:cNvPr id="33" name="TextBox 32"/>
          <p:cNvSpPr txBox="1"/>
          <p:nvPr/>
        </p:nvSpPr>
        <p:spPr>
          <a:xfrm>
            <a:off x="8618218" y="5323147"/>
            <a:ext cx="2880360" cy="400110"/>
          </a:xfrm>
          <a:prstGeom prst="rect">
            <a:avLst/>
          </a:prstGeom>
          <a:noFill/>
        </p:spPr>
        <p:txBody>
          <a:bodyPr wrap="square" lIns="45720" rIns="45720" anchor="t">
            <a:spAutoFit/>
          </a:bodyPr>
          <a:lstStyle/>
          <a:p>
            <a:pPr algn="l">
              <a:spcAft>
                <a:spcPts val="500"/>
              </a:spcAft>
            </a:pPr>
            <a:r>
              <a:rPr lang="en-SG" sz="2000" b="1" dirty="0">
                <a:solidFill>
                  <a:srgbClr val="27303B"/>
                </a:solidFill>
                <a:latin typeface="Aptos"/>
              </a:rPr>
              <a:t>CCC by Dec 2027</a:t>
            </a:r>
            <a:endParaRPr sz="2000" b="1" dirty="0">
              <a:solidFill>
                <a:srgbClr val="27303B"/>
              </a:solidFill>
              <a:latin typeface="Aptos"/>
            </a:endParaRPr>
          </a:p>
        </p:txBody>
      </p:sp>
      <p:sp>
        <p:nvSpPr>
          <p:cNvPr id="35" name="Rectangle 34"/>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3" name="TextBox 2"/>
          <p:cNvSpPr txBox="1"/>
          <p:nvPr/>
        </p:nvSpPr>
        <p:spPr>
          <a:xfrm>
            <a:off x="594360" y="603504"/>
            <a:ext cx="10881360" cy="660052"/>
          </a:xfrm>
          <a:prstGeom prst="rect">
            <a:avLst/>
          </a:prstGeom>
          <a:noFill/>
        </p:spPr>
        <p:txBody>
          <a:bodyPr wrap="square" lIns="45720" rIns="45720" anchor="t">
            <a:spAutoFit/>
          </a:bodyPr>
          <a:lstStyle/>
          <a:p>
            <a:pPr algn="l">
              <a:spcAft>
                <a:spcPts val="500"/>
              </a:spcAft>
            </a:pPr>
            <a:r>
              <a:rPr sz="3689" b="1" dirty="0">
                <a:solidFill>
                  <a:srgbClr val="244230"/>
                </a:solidFill>
                <a:latin typeface="Aptos"/>
              </a:rPr>
              <a:t>Moving </a:t>
            </a:r>
            <a:r>
              <a:rPr lang="en-SG" sz="3689" b="1" dirty="0">
                <a:solidFill>
                  <a:srgbClr val="244230"/>
                </a:solidFill>
                <a:latin typeface="Aptos"/>
              </a:rPr>
              <a:t>F</a:t>
            </a:r>
            <a:r>
              <a:rPr sz="3689" b="1" dirty="0" err="1">
                <a:solidFill>
                  <a:srgbClr val="244230"/>
                </a:solidFill>
                <a:latin typeface="Aptos"/>
              </a:rPr>
              <a:t>orward</a:t>
            </a:r>
            <a:r>
              <a:rPr sz="3689" b="1" dirty="0">
                <a:solidFill>
                  <a:srgbClr val="244230"/>
                </a:solidFill>
                <a:latin typeface="Aptos"/>
              </a:rPr>
              <a:t> | </a:t>
            </a:r>
            <a:r>
              <a:rPr lang="en-SG" sz="3689" b="1" dirty="0">
                <a:solidFill>
                  <a:srgbClr val="244230"/>
                </a:solidFill>
                <a:latin typeface="Aptos"/>
              </a:rPr>
              <a:t>P</a:t>
            </a:r>
            <a:r>
              <a:rPr sz="3689" b="1" dirty="0" err="1">
                <a:solidFill>
                  <a:srgbClr val="244230"/>
                </a:solidFill>
                <a:latin typeface="Aptos"/>
              </a:rPr>
              <a:t>roperty</a:t>
            </a:r>
            <a:r>
              <a:rPr sz="3689" b="1" dirty="0">
                <a:solidFill>
                  <a:srgbClr val="244230"/>
                </a:solidFill>
                <a:latin typeface="Aptos"/>
              </a:rPr>
              <a:t> </a:t>
            </a:r>
            <a:r>
              <a:rPr lang="en-SG" sz="3689" b="1" dirty="0">
                <a:solidFill>
                  <a:srgbClr val="244230"/>
                </a:solidFill>
                <a:latin typeface="Aptos"/>
              </a:rPr>
              <a:t>S</a:t>
            </a:r>
            <a:r>
              <a:rPr sz="3689" b="1" dirty="0" err="1">
                <a:solidFill>
                  <a:srgbClr val="244230"/>
                </a:solidFill>
                <a:latin typeface="Aptos"/>
              </a:rPr>
              <a:t>egment</a:t>
            </a:r>
            <a:endParaRPr sz="3689" b="1" dirty="0">
              <a:solidFill>
                <a:srgbClr val="244230"/>
              </a:solidFill>
              <a:latin typeface="Aptos"/>
            </a:endParaRPr>
          </a:p>
        </p:txBody>
      </p:sp>
      <p:sp>
        <p:nvSpPr>
          <p:cNvPr id="4" name="Rectangle 3"/>
          <p:cNvSpPr/>
          <p:nvPr/>
        </p:nvSpPr>
        <p:spPr>
          <a:xfrm>
            <a:off x="612648" y="1261872"/>
            <a:ext cx="658368" cy="50292"/>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1064240" y="6473952"/>
            <a:ext cx="502920" cy="182880"/>
          </a:xfrm>
          <a:prstGeom prst="rect">
            <a:avLst/>
          </a:prstGeom>
          <a:noFill/>
        </p:spPr>
        <p:txBody>
          <a:bodyPr wrap="square" lIns="45720" rIns="45720" anchor="t">
            <a:spAutoFit/>
          </a:bodyPr>
          <a:lstStyle/>
          <a:p>
            <a:pPr algn="r">
              <a:spcAft>
                <a:spcPts val="500"/>
              </a:spcAft>
            </a:pPr>
            <a:r>
              <a:rPr sz="1117" b="1">
                <a:solidFill>
                  <a:srgbClr val="637182"/>
                </a:solidFill>
                <a:latin typeface="Aptos"/>
              </a:rPr>
              <a:t>12</a:t>
            </a:r>
          </a:p>
        </p:txBody>
      </p:sp>
      <p:sp>
        <p:nvSpPr>
          <p:cNvPr id="6" name="TextBox 5"/>
          <p:cNvSpPr txBox="1"/>
          <p:nvPr/>
        </p:nvSpPr>
        <p:spPr>
          <a:xfrm>
            <a:off x="612648" y="6473952"/>
            <a:ext cx="3200400" cy="182880"/>
          </a:xfrm>
          <a:prstGeom prst="rect">
            <a:avLst/>
          </a:prstGeom>
          <a:noFill/>
        </p:spPr>
        <p:txBody>
          <a:bodyPr wrap="square" lIns="45720" rIns="45720" anchor="t">
            <a:spAutoFit/>
          </a:bodyPr>
          <a:lstStyle/>
          <a:p>
            <a:pPr algn="l">
              <a:spcAft>
                <a:spcPts val="500"/>
              </a:spcAft>
            </a:pPr>
            <a:r>
              <a:rPr sz="992" b="1">
                <a:solidFill>
                  <a:srgbClr val="637182"/>
                </a:solidFill>
                <a:latin typeface="Aptos"/>
              </a:rPr>
              <a:t>GRP LIMITED  |  AGM FY2026</a:t>
            </a:r>
          </a:p>
        </p:txBody>
      </p:sp>
      <p:sp>
        <p:nvSpPr>
          <p:cNvPr id="7" name="Rounded Rectangle 6"/>
          <p:cNvSpPr/>
          <p:nvPr/>
        </p:nvSpPr>
        <p:spPr>
          <a:xfrm>
            <a:off x="777240" y="1600200"/>
            <a:ext cx="658368" cy="658368"/>
          </a:xfrm>
          <a:prstGeom prst="roundRect">
            <a:avLst>
              <a:gd name="adj" fmla="val 8000"/>
            </a:avLst>
          </a:prstGeom>
          <a:solidFill>
            <a:srgbClr val="142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755648"/>
            <a:ext cx="658368" cy="228600"/>
          </a:xfrm>
          <a:prstGeom prst="rect">
            <a:avLst/>
          </a:prstGeom>
          <a:noFill/>
        </p:spPr>
        <p:txBody>
          <a:bodyPr wrap="square" lIns="45720" rIns="45720" anchor="t">
            <a:spAutoFit/>
          </a:bodyPr>
          <a:lstStyle/>
          <a:p>
            <a:pPr algn="ctr">
              <a:spcAft>
                <a:spcPts val="500"/>
              </a:spcAft>
            </a:pPr>
            <a:r>
              <a:rPr sz="1911" b="1">
                <a:solidFill>
                  <a:srgbClr val="C69D53"/>
                </a:solidFill>
                <a:latin typeface="Aptos"/>
              </a:rPr>
              <a:t>01</a:t>
            </a:r>
          </a:p>
        </p:txBody>
      </p:sp>
      <p:sp>
        <p:nvSpPr>
          <p:cNvPr id="9" name="TextBox 8"/>
          <p:cNvSpPr txBox="1"/>
          <p:nvPr/>
        </p:nvSpPr>
        <p:spPr>
          <a:xfrm>
            <a:off x="1604772" y="1529494"/>
            <a:ext cx="3840480" cy="830997"/>
          </a:xfrm>
          <a:prstGeom prst="rect">
            <a:avLst/>
          </a:prstGeom>
          <a:noFill/>
        </p:spPr>
        <p:txBody>
          <a:bodyPr wrap="square" lIns="45720" rIns="45720" anchor="t">
            <a:spAutoFit/>
          </a:bodyPr>
          <a:lstStyle/>
          <a:p>
            <a:pPr algn="l">
              <a:spcAft>
                <a:spcPts val="500"/>
              </a:spcAft>
            </a:pPr>
            <a:r>
              <a:rPr sz="2400" b="1" dirty="0">
                <a:solidFill>
                  <a:srgbClr val="244230"/>
                </a:solidFill>
                <a:latin typeface="Aptos"/>
              </a:rPr>
              <a:t>Resolve outstanding disputes</a:t>
            </a:r>
          </a:p>
        </p:txBody>
      </p:sp>
      <p:sp>
        <p:nvSpPr>
          <p:cNvPr id="10" name="TextBox 9"/>
          <p:cNvSpPr txBox="1"/>
          <p:nvPr/>
        </p:nvSpPr>
        <p:spPr>
          <a:xfrm>
            <a:off x="5897880" y="1529494"/>
            <a:ext cx="5669280" cy="707886"/>
          </a:xfrm>
          <a:prstGeom prst="rect">
            <a:avLst/>
          </a:prstGeom>
          <a:noFill/>
        </p:spPr>
        <p:txBody>
          <a:bodyPr wrap="square" lIns="45720" rIns="45720" anchor="t">
            <a:spAutoFit/>
          </a:bodyPr>
          <a:lstStyle/>
          <a:p>
            <a:pPr algn="l">
              <a:spcAft>
                <a:spcPts val="500"/>
              </a:spcAft>
            </a:pPr>
            <a:r>
              <a:rPr sz="2000" b="0" dirty="0">
                <a:solidFill>
                  <a:srgbClr val="27303B"/>
                </a:solidFill>
                <a:latin typeface="Aptos"/>
              </a:rPr>
              <a:t>Continue </a:t>
            </a:r>
            <a:r>
              <a:rPr lang="en-SG" sz="2000" b="0" dirty="0">
                <a:solidFill>
                  <a:srgbClr val="27303B"/>
                </a:solidFill>
                <a:latin typeface="Aptos"/>
              </a:rPr>
              <a:t>to </a:t>
            </a:r>
            <a:r>
              <a:rPr sz="2000" b="0" dirty="0">
                <a:solidFill>
                  <a:srgbClr val="27303B"/>
                </a:solidFill>
                <a:latin typeface="Aptos"/>
              </a:rPr>
              <a:t>pursue resolution </a:t>
            </a:r>
            <a:r>
              <a:rPr lang="en-SG" sz="2000" b="0" dirty="0">
                <a:solidFill>
                  <a:srgbClr val="27303B"/>
                </a:solidFill>
                <a:latin typeface="Aptos"/>
              </a:rPr>
              <a:t>to close outstanding matters</a:t>
            </a:r>
            <a:endParaRPr sz="2000" b="0" dirty="0">
              <a:solidFill>
                <a:srgbClr val="27303B"/>
              </a:solidFill>
              <a:latin typeface="Aptos"/>
            </a:endParaRPr>
          </a:p>
        </p:txBody>
      </p:sp>
      <p:sp>
        <p:nvSpPr>
          <p:cNvPr id="11" name="Rounded Rectangle 10"/>
          <p:cNvSpPr/>
          <p:nvPr/>
        </p:nvSpPr>
        <p:spPr>
          <a:xfrm>
            <a:off x="777240" y="2679191"/>
            <a:ext cx="658368" cy="658368"/>
          </a:xfrm>
          <a:prstGeom prst="roundRect">
            <a:avLst>
              <a:gd name="adj" fmla="val 8000"/>
            </a:avLst>
          </a:prstGeom>
          <a:solidFill>
            <a:srgbClr val="142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77240" y="2834639"/>
            <a:ext cx="658368" cy="228600"/>
          </a:xfrm>
          <a:prstGeom prst="rect">
            <a:avLst/>
          </a:prstGeom>
          <a:noFill/>
        </p:spPr>
        <p:txBody>
          <a:bodyPr wrap="square" lIns="45720" rIns="45720" anchor="t">
            <a:spAutoFit/>
          </a:bodyPr>
          <a:lstStyle/>
          <a:p>
            <a:pPr algn="ctr">
              <a:spcAft>
                <a:spcPts val="500"/>
              </a:spcAft>
            </a:pPr>
            <a:r>
              <a:rPr sz="1911" b="1">
                <a:solidFill>
                  <a:srgbClr val="C69D53"/>
                </a:solidFill>
                <a:latin typeface="Aptos"/>
              </a:rPr>
              <a:t>02</a:t>
            </a:r>
          </a:p>
        </p:txBody>
      </p:sp>
      <p:sp>
        <p:nvSpPr>
          <p:cNvPr id="13" name="TextBox 12"/>
          <p:cNvSpPr txBox="1"/>
          <p:nvPr/>
        </p:nvSpPr>
        <p:spPr>
          <a:xfrm>
            <a:off x="1604772" y="2632942"/>
            <a:ext cx="3840480" cy="830997"/>
          </a:xfrm>
          <a:prstGeom prst="rect">
            <a:avLst/>
          </a:prstGeom>
          <a:noFill/>
        </p:spPr>
        <p:txBody>
          <a:bodyPr wrap="square" lIns="45720" rIns="45720" anchor="t">
            <a:spAutoFit/>
          </a:bodyPr>
          <a:lstStyle/>
          <a:p>
            <a:pPr algn="l">
              <a:spcAft>
                <a:spcPts val="500"/>
              </a:spcAft>
            </a:pPr>
            <a:r>
              <a:rPr sz="2400" b="1" dirty="0">
                <a:solidFill>
                  <a:srgbClr val="244230"/>
                </a:solidFill>
                <a:latin typeface="Aptos"/>
              </a:rPr>
              <a:t>Complete and hand over homes</a:t>
            </a:r>
          </a:p>
        </p:txBody>
      </p:sp>
      <p:sp>
        <p:nvSpPr>
          <p:cNvPr id="14" name="TextBox 13"/>
          <p:cNvSpPr txBox="1"/>
          <p:nvPr/>
        </p:nvSpPr>
        <p:spPr>
          <a:xfrm>
            <a:off x="5897880" y="2471944"/>
            <a:ext cx="5669280" cy="1015663"/>
          </a:xfrm>
          <a:prstGeom prst="rect">
            <a:avLst/>
          </a:prstGeom>
          <a:noFill/>
        </p:spPr>
        <p:txBody>
          <a:bodyPr wrap="square" lIns="45720" rIns="45720" anchor="t">
            <a:spAutoFit/>
          </a:bodyPr>
          <a:lstStyle/>
          <a:p>
            <a:pPr algn="l">
              <a:spcAft>
                <a:spcPts val="500"/>
              </a:spcAft>
            </a:pPr>
            <a:r>
              <a:rPr sz="2000" b="0" dirty="0" err="1">
                <a:solidFill>
                  <a:srgbClr val="27303B"/>
                </a:solidFill>
                <a:latin typeface="Aptos"/>
              </a:rPr>
              <a:t>Prioritise</a:t>
            </a:r>
            <a:r>
              <a:rPr sz="2000" b="0" dirty="0">
                <a:solidFill>
                  <a:srgbClr val="27303B"/>
                </a:solidFill>
                <a:latin typeface="Aptos"/>
              </a:rPr>
              <a:t> Phase 1 and Phase 2 completion, subject to construction progress and required </a:t>
            </a:r>
            <a:r>
              <a:rPr lang="en-SG" sz="2000" b="0" dirty="0">
                <a:solidFill>
                  <a:srgbClr val="27303B"/>
                </a:solidFill>
                <a:latin typeface="Aptos"/>
              </a:rPr>
              <a:t>CCC </a:t>
            </a:r>
            <a:r>
              <a:rPr sz="2000" b="0" dirty="0">
                <a:solidFill>
                  <a:srgbClr val="27303B"/>
                </a:solidFill>
                <a:latin typeface="Aptos"/>
              </a:rPr>
              <a:t>approvals</a:t>
            </a:r>
          </a:p>
        </p:txBody>
      </p:sp>
      <p:sp>
        <p:nvSpPr>
          <p:cNvPr id="15" name="Rounded Rectangle 14"/>
          <p:cNvSpPr/>
          <p:nvPr/>
        </p:nvSpPr>
        <p:spPr>
          <a:xfrm>
            <a:off x="777240" y="3758183"/>
            <a:ext cx="658368" cy="658368"/>
          </a:xfrm>
          <a:prstGeom prst="roundRect">
            <a:avLst>
              <a:gd name="adj" fmla="val 8000"/>
            </a:avLst>
          </a:prstGeom>
          <a:solidFill>
            <a:srgbClr val="142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77240" y="3913631"/>
            <a:ext cx="658368" cy="228600"/>
          </a:xfrm>
          <a:prstGeom prst="rect">
            <a:avLst/>
          </a:prstGeom>
          <a:noFill/>
        </p:spPr>
        <p:txBody>
          <a:bodyPr wrap="square" lIns="45720" rIns="45720" anchor="t">
            <a:spAutoFit/>
          </a:bodyPr>
          <a:lstStyle/>
          <a:p>
            <a:pPr algn="ctr">
              <a:spcAft>
                <a:spcPts val="500"/>
              </a:spcAft>
            </a:pPr>
            <a:r>
              <a:rPr sz="1911" b="1" dirty="0">
                <a:solidFill>
                  <a:srgbClr val="C69D53"/>
                </a:solidFill>
                <a:latin typeface="Aptos"/>
              </a:rPr>
              <a:t>03</a:t>
            </a:r>
          </a:p>
        </p:txBody>
      </p:sp>
      <p:sp>
        <p:nvSpPr>
          <p:cNvPr id="17" name="TextBox 16"/>
          <p:cNvSpPr txBox="1"/>
          <p:nvPr/>
        </p:nvSpPr>
        <p:spPr>
          <a:xfrm>
            <a:off x="1604772" y="3867913"/>
            <a:ext cx="3840480" cy="461665"/>
          </a:xfrm>
          <a:prstGeom prst="rect">
            <a:avLst/>
          </a:prstGeom>
          <a:noFill/>
        </p:spPr>
        <p:txBody>
          <a:bodyPr wrap="square" lIns="45720" rIns="45720" anchor="t">
            <a:spAutoFit/>
          </a:bodyPr>
          <a:lstStyle/>
          <a:p>
            <a:pPr algn="l">
              <a:spcAft>
                <a:spcPts val="500"/>
              </a:spcAft>
            </a:pPr>
            <a:r>
              <a:rPr sz="2400" b="1" dirty="0">
                <a:solidFill>
                  <a:srgbClr val="244230"/>
                </a:solidFill>
                <a:latin typeface="Aptos"/>
              </a:rPr>
              <a:t>Broaden the </a:t>
            </a:r>
            <a:r>
              <a:rPr lang="en-SG" sz="2400" b="1" dirty="0">
                <a:solidFill>
                  <a:srgbClr val="244230"/>
                </a:solidFill>
                <a:latin typeface="Aptos"/>
              </a:rPr>
              <a:t>S</a:t>
            </a:r>
            <a:r>
              <a:rPr sz="2400" b="1" dirty="0">
                <a:solidFill>
                  <a:srgbClr val="244230"/>
                </a:solidFill>
                <a:latin typeface="Aptos"/>
              </a:rPr>
              <a:t>ales </a:t>
            </a:r>
            <a:r>
              <a:rPr lang="en-SG" sz="2400" b="1" dirty="0">
                <a:solidFill>
                  <a:srgbClr val="244230"/>
                </a:solidFill>
                <a:latin typeface="Aptos"/>
              </a:rPr>
              <a:t>P</a:t>
            </a:r>
            <a:r>
              <a:rPr sz="2400" b="1" dirty="0" err="1">
                <a:solidFill>
                  <a:srgbClr val="244230"/>
                </a:solidFill>
                <a:latin typeface="Aptos"/>
              </a:rPr>
              <a:t>ipeline</a:t>
            </a:r>
            <a:endParaRPr sz="2400" b="1" dirty="0">
              <a:solidFill>
                <a:srgbClr val="244230"/>
              </a:solidFill>
              <a:latin typeface="Aptos"/>
            </a:endParaRPr>
          </a:p>
        </p:txBody>
      </p:sp>
      <p:sp>
        <p:nvSpPr>
          <p:cNvPr id="18" name="TextBox 17"/>
          <p:cNvSpPr txBox="1"/>
          <p:nvPr/>
        </p:nvSpPr>
        <p:spPr>
          <a:xfrm>
            <a:off x="5897880" y="3758183"/>
            <a:ext cx="5669280" cy="707886"/>
          </a:xfrm>
          <a:prstGeom prst="rect">
            <a:avLst/>
          </a:prstGeom>
          <a:noFill/>
        </p:spPr>
        <p:txBody>
          <a:bodyPr wrap="square" lIns="45720" rIns="45720" anchor="t">
            <a:spAutoFit/>
          </a:bodyPr>
          <a:lstStyle/>
          <a:p>
            <a:pPr algn="l">
              <a:spcAft>
                <a:spcPts val="500"/>
              </a:spcAft>
            </a:pPr>
            <a:r>
              <a:rPr sz="2000" b="0" dirty="0">
                <a:solidFill>
                  <a:srgbClr val="27303B"/>
                </a:solidFill>
                <a:latin typeface="Aptos"/>
              </a:rPr>
              <a:t>Seek new sales launches and expand access to the general public.</a:t>
            </a:r>
            <a:r>
              <a:rPr lang="en-SG" sz="2000" b="0" dirty="0">
                <a:solidFill>
                  <a:srgbClr val="27303B"/>
                </a:solidFill>
                <a:latin typeface="Aptos"/>
              </a:rPr>
              <a:t> Increase in unit </a:t>
            </a:r>
            <a:r>
              <a:rPr lang="en-SG" sz="2000" dirty="0">
                <a:solidFill>
                  <a:srgbClr val="27303B"/>
                </a:solidFill>
                <a:latin typeface="Aptos"/>
              </a:rPr>
              <a:t>s</a:t>
            </a:r>
            <a:r>
              <a:rPr lang="en-SG" sz="2000" b="0" dirty="0">
                <a:solidFill>
                  <a:srgbClr val="27303B"/>
                </a:solidFill>
                <a:latin typeface="Aptos"/>
              </a:rPr>
              <a:t>elling </a:t>
            </a:r>
            <a:r>
              <a:rPr lang="en-SG" sz="2000" dirty="0">
                <a:solidFill>
                  <a:srgbClr val="27303B"/>
                </a:solidFill>
                <a:latin typeface="Aptos"/>
              </a:rPr>
              <a:t>p</a:t>
            </a:r>
            <a:r>
              <a:rPr lang="en-SG" sz="2000" b="0" dirty="0">
                <a:solidFill>
                  <a:srgbClr val="27303B"/>
                </a:solidFill>
                <a:latin typeface="Aptos"/>
              </a:rPr>
              <a:t>rice</a:t>
            </a:r>
            <a:endParaRPr sz="2000" b="0" dirty="0">
              <a:solidFill>
                <a:srgbClr val="27303B"/>
              </a:solidFill>
              <a:latin typeface="Aptos"/>
            </a:endParaRPr>
          </a:p>
        </p:txBody>
      </p:sp>
      <p:sp>
        <p:nvSpPr>
          <p:cNvPr id="19" name="Rounded Rectangle 18"/>
          <p:cNvSpPr/>
          <p:nvPr/>
        </p:nvSpPr>
        <p:spPr>
          <a:xfrm>
            <a:off x="777240" y="4837176"/>
            <a:ext cx="658368" cy="658368"/>
          </a:xfrm>
          <a:prstGeom prst="roundRect">
            <a:avLst>
              <a:gd name="adj" fmla="val 8000"/>
            </a:avLst>
          </a:prstGeom>
          <a:solidFill>
            <a:srgbClr val="142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77240" y="4992624"/>
            <a:ext cx="658368" cy="228600"/>
          </a:xfrm>
          <a:prstGeom prst="rect">
            <a:avLst/>
          </a:prstGeom>
          <a:noFill/>
        </p:spPr>
        <p:txBody>
          <a:bodyPr wrap="square" lIns="45720" rIns="45720" anchor="t">
            <a:spAutoFit/>
          </a:bodyPr>
          <a:lstStyle/>
          <a:p>
            <a:pPr algn="ctr">
              <a:spcAft>
                <a:spcPts val="500"/>
              </a:spcAft>
            </a:pPr>
            <a:r>
              <a:rPr sz="1911" b="1">
                <a:solidFill>
                  <a:srgbClr val="C69D53"/>
                </a:solidFill>
                <a:latin typeface="Aptos"/>
              </a:rPr>
              <a:t>04</a:t>
            </a:r>
          </a:p>
        </p:txBody>
      </p:sp>
      <p:sp>
        <p:nvSpPr>
          <p:cNvPr id="21" name="TextBox 20"/>
          <p:cNvSpPr txBox="1"/>
          <p:nvPr/>
        </p:nvSpPr>
        <p:spPr>
          <a:xfrm>
            <a:off x="1604772" y="4750861"/>
            <a:ext cx="3840480" cy="830997"/>
          </a:xfrm>
          <a:prstGeom prst="rect">
            <a:avLst/>
          </a:prstGeom>
          <a:noFill/>
        </p:spPr>
        <p:txBody>
          <a:bodyPr wrap="square" lIns="45720" rIns="45720" anchor="t">
            <a:spAutoFit/>
          </a:bodyPr>
          <a:lstStyle/>
          <a:p>
            <a:pPr algn="l">
              <a:spcAft>
                <a:spcPts val="500"/>
              </a:spcAft>
            </a:pPr>
            <a:r>
              <a:rPr sz="2400" b="1" dirty="0">
                <a:solidFill>
                  <a:srgbClr val="244230"/>
                </a:solidFill>
                <a:latin typeface="Aptos"/>
              </a:rPr>
              <a:t>Maintain </a:t>
            </a:r>
            <a:r>
              <a:rPr lang="en-SG" sz="2400" b="1" dirty="0">
                <a:solidFill>
                  <a:srgbClr val="244230"/>
                </a:solidFill>
                <a:latin typeface="Aptos"/>
              </a:rPr>
              <a:t>F</a:t>
            </a:r>
            <a:r>
              <a:rPr sz="2400" b="1" dirty="0" err="1">
                <a:solidFill>
                  <a:srgbClr val="244230"/>
                </a:solidFill>
                <a:latin typeface="Aptos"/>
              </a:rPr>
              <a:t>inancial</a:t>
            </a:r>
            <a:r>
              <a:rPr sz="2400" b="1" dirty="0">
                <a:solidFill>
                  <a:srgbClr val="244230"/>
                </a:solidFill>
                <a:latin typeface="Aptos"/>
              </a:rPr>
              <a:t> </a:t>
            </a:r>
            <a:r>
              <a:rPr lang="en-SG" sz="2400" b="1" dirty="0">
                <a:solidFill>
                  <a:srgbClr val="244230"/>
                </a:solidFill>
                <a:latin typeface="Aptos"/>
              </a:rPr>
              <a:t>D</a:t>
            </a:r>
            <a:r>
              <a:rPr sz="2400" b="1" dirty="0" err="1">
                <a:solidFill>
                  <a:srgbClr val="244230"/>
                </a:solidFill>
                <a:latin typeface="Aptos"/>
              </a:rPr>
              <a:t>iscipline</a:t>
            </a:r>
            <a:endParaRPr sz="2400" b="1" dirty="0">
              <a:solidFill>
                <a:srgbClr val="244230"/>
              </a:solidFill>
              <a:latin typeface="Aptos"/>
            </a:endParaRPr>
          </a:p>
        </p:txBody>
      </p:sp>
      <p:sp>
        <p:nvSpPr>
          <p:cNvPr id="22" name="TextBox 21"/>
          <p:cNvSpPr txBox="1"/>
          <p:nvPr/>
        </p:nvSpPr>
        <p:spPr>
          <a:xfrm>
            <a:off x="5897880" y="4666786"/>
            <a:ext cx="5669280" cy="1323439"/>
          </a:xfrm>
          <a:prstGeom prst="rect">
            <a:avLst/>
          </a:prstGeom>
          <a:noFill/>
        </p:spPr>
        <p:txBody>
          <a:bodyPr wrap="square" lIns="45720" rIns="45720" anchor="t">
            <a:spAutoFit/>
          </a:bodyPr>
          <a:lstStyle/>
          <a:p>
            <a:pPr algn="l">
              <a:spcAft>
                <a:spcPts val="500"/>
              </a:spcAft>
            </a:pPr>
            <a:r>
              <a:rPr lang="en-SG" sz="2000" b="0" dirty="0">
                <a:solidFill>
                  <a:srgbClr val="27303B"/>
                </a:solidFill>
                <a:latin typeface="Aptos"/>
              </a:rPr>
              <a:t>Delivering positive </a:t>
            </a:r>
            <a:r>
              <a:rPr lang="en-SG" sz="2000" dirty="0">
                <a:solidFill>
                  <a:srgbClr val="27303B"/>
                </a:solidFill>
                <a:latin typeface="Aptos"/>
              </a:rPr>
              <a:t>o</a:t>
            </a:r>
            <a:r>
              <a:rPr lang="en-SG" sz="2000" b="0" dirty="0">
                <a:solidFill>
                  <a:srgbClr val="27303B"/>
                </a:solidFill>
                <a:latin typeface="Aptos"/>
              </a:rPr>
              <a:t>perating </a:t>
            </a:r>
            <a:r>
              <a:rPr lang="en-SG" sz="2000" dirty="0">
                <a:solidFill>
                  <a:srgbClr val="27303B"/>
                </a:solidFill>
                <a:latin typeface="Aptos"/>
              </a:rPr>
              <a:t>c</a:t>
            </a:r>
            <a:r>
              <a:rPr lang="en-SG" sz="2000" b="0" dirty="0">
                <a:solidFill>
                  <a:srgbClr val="27303B"/>
                </a:solidFill>
                <a:latin typeface="Aptos"/>
              </a:rPr>
              <a:t>ash </a:t>
            </a:r>
            <a:r>
              <a:rPr lang="en-SG" sz="2000" dirty="0">
                <a:solidFill>
                  <a:srgbClr val="27303B"/>
                </a:solidFill>
                <a:latin typeface="Aptos"/>
              </a:rPr>
              <a:t>f</a:t>
            </a:r>
            <a:r>
              <a:rPr lang="en-SG" sz="2000" b="0" dirty="0">
                <a:solidFill>
                  <a:srgbClr val="27303B"/>
                </a:solidFill>
                <a:latin typeface="Aptos"/>
              </a:rPr>
              <a:t>low, forge a good working relationship with the Authorities for LAD recoverable and </a:t>
            </a:r>
            <a:r>
              <a:rPr sz="2000" b="0" dirty="0">
                <a:solidFill>
                  <a:srgbClr val="27303B"/>
                </a:solidFill>
                <a:latin typeface="Aptos"/>
              </a:rPr>
              <a:t>support</a:t>
            </a:r>
            <a:r>
              <a:rPr lang="en-SG" sz="2000" b="0" dirty="0">
                <a:solidFill>
                  <a:srgbClr val="27303B"/>
                </a:solidFill>
                <a:latin typeface="Aptos"/>
              </a:rPr>
              <a:t> the </a:t>
            </a:r>
            <a:r>
              <a:rPr lang="en-SG" sz="2000" dirty="0">
                <a:solidFill>
                  <a:srgbClr val="27303B"/>
                </a:solidFill>
                <a:latin typeface="Aptos"/>
              </a:rPr>
              <a:t>c</a:t>
            </a:r>
            <a:r>
              <a:rPr lang="en-SG" sz="2000" b="0" dirty="0">
                <a:solidFill>
                  <a:srgbClr val="27303B"/>
                </a:solidFill>
                <a:latin typeface="Aptos"/>
              </a:rPr>
              <a:t>ommunity for a Liveable housing neighbourhood </a:t>
            </a:r>
            <a:endParaRPr sz="2000" b="0" dirty="0">
              <a:solidFill>
                <a:srgbClr val="27303B"/>
              </a:solidFill>
              <a:latin typeface="Aptos"/>
            </a:endParaRPr>
          </a:p>
        </p:txBody>
      </p:sp>
      <p:sp>
        <p:nvSpPr>
          <p:cNvPr id="23" name="Rectangle 22"/>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E86C0082-6DC0-5186-7C70-749BE4AE3BC0}"/>
              </a:ext>
            </a:extLst>
          </p:cNvPr>
          <p:cNvSpPr txBox="1"/>
          <p:nvPr/>
        </p:nvSpPr>
        <p:spPr>
          <a:xfrm>
            <a:off x="612648" y="135148"/>
            <a:ext cx="45720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lang="en-SG" sz="2800" b="1" dirty="0">
                <a:solidFill>
                  <a:srgbClr val="322FB7"/>
                </a:solidFill>
                <a:latin typeface="Aptos"/>
              </a:rPr>
              <a:t>GRP LIMITED </a:t>
            </a:r>
            <a:endParaRPr kumimoji="0" lang="en-SG" sz="2800" b="1" i="0" u="none" strike="noStrike" kern="1200" cap="none" spc="0" normalizeH="0" baseline="0" noProof="0" dirty="0">
              <a:ln>
                <a:noFill/>
              </a:ln>
              <a:solidFill>
                <a:srgbClr val="322FB7"/>
              </a:solidFill>
              <a:effectLst/>
              <a:uLnTx/>
              <a:uFillTx/>
              <a:latin typeface="Aptos"/>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0EBDC"/>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77240" y="128016"/>
            <a:ext cx="4572000" cy="523220"/>
          </a:xfrm>
          <a:prstGeom prst="rect">
            <a:avLst/>
          </a:prstGeom>
          <a:noFill/>
        </p:spPr>
        <p:txBody>
          <a:bodyPr wrap="square" lIns="45720" rIns="45720" anchor="t">
            <a:spAutoFit/>
          </a:bodyPr>
          <a:lstStyle/>
          <a:p>
            <a:pPr marL="0" marR="0" lvl="0" indent="0" algn="l" defTabSz="457200" rtl="0" eaLnBrk="1" fontAlgn="auto" latinLnBrk="0" hangingPunct="1">
              <a:lnSpc>
                <a:spcPct val="100000"/>
              </a:lnSpc>
              <a:spcBef>
                <a:spcPts val="0"/>
              </a:spcBef>
              <a:spcAft>
                <a:spcPts val="500"/>
              </a:spcAft>
              <a:buClrTx/>
              <a:buSzTx/>
              <a:buFontTx/>
              <a:buNone/>
              <a:tabLst/>
              <a:defRPr/>
            </a:pPr>
            <a:r>
              <a:rPr lang="en-SG" sz="2800" b="1" dirty="0">
                <a:solidFill>
                  <a:srgbClr val="322FB7"/>
                </a:solidFill>
                <a:latin typeface="Aptos"/>
              </a:rPr>
              <a:t>GRP LIMITED </a:t>
            </a:r>
            <a:endParaRPr kumimoji="0" lang="en-SG" sz="2800" b="1" i="0" u="none" strike="noStrike" kern="1200" cap="none" spc="0" normalizeH="0" baseline="0" noProof="0" dirty="0">
              <a:ln>
                <a:noFill/>
              </a:ln>
              <a:solidFill>
                <a:srgbClr val="322FB7"/>
              </a:solidFill>
              <a:effectLst/>
              <a:uLnTx/>
              <a:uFillTx/>
              <a:latin typeface="Aptos"/>
              <a:ea typeface="+mn-ea"/>
              <a:cs typeface="+mn-cs"/>
            </a:endParaRPr>
          </a:p>
        </p:txBody>
      </p:sp>
      <p:sp>
        <p:nvSpPr>
          <p:cNvPr id="4" name="TextBox 3"/>
          <p:cNvSpPr txBox="1"/>
          <p:nvPr/>
        </p:nvSpPr>
        <p:spPr>
          <a:xfrm>
            <a:off x="777240" y="572655"/>
            <a:ext cx="9966960" cy="680827"/>
          </a:xfrm>
          <a:prstGeom prst="rect">
            <a:avLst/>
          </a:prstGeom>
          <a:noFill/>
        </p:spPr>
        <p:txBody>
          <a:bodyPr wrap="square" lIns="45720" rIns="45720" anchor="t">
            <a:spAutoFit/>
          </a:bodyPr>
          <a:lstStyle/>
          <a:p>
            <a:pPr algn="l">
              <a:spcAft>
                <a:spcPts val="500"/>
              </a:spcAft>
            </a:pPr>
            <a:r>
              <a:rPr sz="3690" b="1" dirty="0">
                <a:solidFill>
                  <a:srgbClr val="244230"/>
                </a:solidFill>
                <a:latin typeface="Aptos"/>
              </a:rPr>
              <a:t>Strategic </a:t>
            </a:r>
            <a:r>
              <a:rPr lang="en-SG" sz="3690" b="1" dirty="0">
                <a:solidFill>
                  <a:srgbClr val="244230"/>
                </a:solidFill>
                <a:latin typeface="Aptos"/>
              </a:rPr>
              <a:t>G</a:t>
            </a:r>
            <a:r>
              <a:rPr sz="3690" b="1" dirty="0" err="1">
                <a:solidFill>
                  <a:srgbClr val="244230"/>
                </a:solidFill>
                <a:latin typeface="Aptos"/>
              </a:rPr>
              <a:t>rowth</a:t>
            </a:r>
            <a:r>
              <a:rPr sz="3690" b="1" dirty="0">
                <a:solidFill>
                  <a:srgbClr val="244230"/>
                </a:solidFill>
                <a:latin typeface="Aptos"/>
              </a:rPr>
              <a:t> &amp; </a:t>
            </a:r>
            <a:r>
              <a:rPr lang="en-SG" sz="3690" b="1" dirty="0">
                <a:solidFill>
                  <a:srgbClr val="244230"/>
                </a:solidFill>
                <a:latin typeface="Aptos"/>
              </a:rPr>
              <a:t>N</a:t>
            </a:r>
            <a:r>
              <a:rPr sz="3690" b="1" dirty="0" err="1">
                <a:solidFill>
                  <a:srgbClr val="244230"/>
                </a:solidFill>
                <a:latin typeface="Aptos"/>
              </a:rPr>
              <a:t>ew</a:t>
            </a:r>
            <a:r>
              <a:rPr sz="3690" b="1" dirty="0">
                <a:solidFill>
                  <a:srgbClr val="244230"/>
                </a:solidFill>
                <a:latin typeface="Aptos"/>
              </a:rPr>
              <a:t> </a:t>
            </a:r>
            <a:r>
              <a:rPr lang="en-SG" sz="3690" b="1" dirty="0">
                <a:solidFill>
                  <a:srgbClr val="244230"/>
                </a:solidFill>
                <a:latin typeface="Aptos"/>
              </a:rPr>
              <a:t>O</a:t>
            </a:r>
            <a:r>
              <a:rPr sz="3690" b="1" dirty="0" err="1">
                <a:solidFill>
                  <a:srgbClr val="244230"/>
                </a:solidFill>
                <a:latin typeface="Aptos"/>
              </a:rPr>
              <a:t>pportunities</a:t>
            </a:r>
            <a:endParaRPr sz="3690" b="1" dirty="0">
              <a:solidFill>
                <a:srgbClr val="244230"/>
              </a:solidFill>
              <a:latin typeface="Aptos"/>
            </a:endParaRPr>
          </a:p>
        </p:txBody>
      </p:sp>
      <p:sp>
        <p:nvSpPr>
          <p:cNvPr id="5" name="TextBox 4"/>
          <p:cNvSpPr txBox="1"/>
          <p:nvPr/>
        </p:nvSpPr>
        <p:spPr>
          <a:xfrm>
            <a:off x="2537460" y="1308854"/>
            <a:ext cx="5623560" cy="428707"/>
          </a:xfrm>
          <a:prstGeom prst="rect">
            <a:avLst/>
          </a:prstGeom>
          <a:solidFill>
            <a:srgbClr val="FFFF00"/>
          </a:solidFill>
          <a:ln w="38100">
            <a:solidFill>
              <a:schemeClr val="tx1"/>
            </a:solidFill>
          </a:ln>
        </p:spPr>
        <p:txBody>
          <a:bodyPr wrap="square" lIns="45720" rIns="45720" anchor="t">
            <a:spAutoFit/>
          </a:bodyPr>
          <a:lstStyle/>
          <a:p>
            <a:pPr algn="l">
              <a:spcAft>
                <a:spcPts val="500"/>
              </a:spcAft>
            </a:pPr>
            <a:r>
              <a:rPr lang="en-SG" sz="2186" b="1" dirty="0">
                <a:solidFill>
                  <a:srgbClr val="244230"/>
                </a:solidFill>
                <a:latin typeface="Aptos"/>
              </a:rPr>
              <a:t> </a:t>
            </a:r>
            <a:r>
              <a:rPr sz="2186" b="1" dirty="0">
                <a:solidFill>
                  <a:srgbClr val="244230"/>
                </a:solidFill>
                <a:latin typeface="Aptos"/>
              </a:rPr>
              <a:t>Mission: </a:t>
            </a:r>
            <a:r>
              <a:rPr sz="2186" b="1" dirty="0" err="1">
                <a:solidFill>
                  <a:srgbClr val="244230"/>
                </a:solidFill>
                <a:latin typeface="Aptos"/>
              </a:rPr>
              <a:t>Maximising</a:t>
            </a:r>
            <a:r>
              <a:rPr sz="2186" b="1" dirty="0">
                <a:solidFill>
                  <a:srgbClr val="244230"/>
                </a:solidFill>
                <a:latin typeface="Aptos"/>
              </a:rPr>
              <a:t> </a:t>
            </a:r>
            <a:r>
              <a:rPr lang="en-SG" sz="2186" b="1" dirty="0">
                <a:solidFill>
                  <a:srgbClr val="244230"/>
                </a:solidFill>
                <a:latin typeface="Aptos"/>
              </a:rPr>
              <a:t>V</a:t>
            </a:r>
            <a:r>
              <a:rPr sz="2186" b="1" dirty="0" err="1">
                <a:solidFill>
                  <a:srgbClr val="244230"/>
                </a:solidFill>
                <a:latin typeface="Aptos"/>
              </a:rPr>
              <a:t>alue</a:t>
            </a:r>
            <a:r>
              <a:rPr sz="2186" b="1" dirty="0">
                <a:solidFill>
                  <a:srgbClr val="244230"/>
                </a:solidFill>
                <a:latin typeface="Aptos"/>
              </a:rPr>
              <a:t> to </a:t>
            </a:r>
            <a:r>
              <a:rPr lang="en-SG" sz="2186" b="1" dirty="0">
                <a:solidFill>
                  <a:srgbClr val="244230"/>
                </a:solidFill>
                <a:latin typeface="Aptos"/>
              </a:rPr>
              <a:t>S</a:t>
            </a:r>
            <a:r>
              <a:rPr sz="2186" b="1" dirty="0" err="1">
                <a:solidFill>
                  <a:srgbClr val="244230"/>
                </a:solidFill>
                <a:latin typeface="Aptos"/>
              </a:rPr>
              <a:t>hareholders</a:t>
            </a:r>
            <a:endParaRPr sz="2186" b="1" dirty="0">
              <a:solidFill>
                <a:srgbClr val="244230"/>
              </a:solidFill>
              <a:latin typeface="Aptos"/>
            </a:endParaRPr>
          </a:p>
        </p:txBody>
      </p:sp>
      <p:sp>
        <p:nvSpPr>
          <p:cNvPr id="6" name="TextBox 5"/>
          <p:cNvSpPr txBox="1"/>
          <p:nvPr/>
        </p:nvSpPr>
        <p:spPr>
          <a:xfrm>
            <a:off x="923544" y="1882674"/>
            <a:ext cx="9875520" cy="4133439"/>
          </a:xfrm>
          <a:prstGeom prst="rect">
            <a:avLst/>
          </a:prstGeom>
          <a:noFill/>
        </p:spPr>
        <p:txBody>
          <a:bodyPr wrap="square" lIns="36576" tIns="27432" rIns="36576" bIns="27432">
            <a:spAutoFit/>
          </a:bodyPr>
          <a:lstStyle/>
          <a:p>
            <a:pPr>
              <a:spcAft>
                <a:spcPts val="1000"/>
              </a:spcAft>
            </a:pPr>
            <a:r>
              <a:rPr sz="2049" dirty="0">
                <a:solidFill>
                  <a:srgbClr val="244230"/>
                </a:solidFill>
                <a:latin typeface="Aptos"/>
              </a:rPr>
              <a:t>•  </a:t>
            </a:r>
            <a:r>
              <a:rPr sz="2400" dirty="0">
                <a:solidFill>
                  <a:srgbClr val="244230"/>
                </a:solidFill>
                <a:latin typeface="Aptos"/>
              </a:rPr>
              <a:t>Explore </a:t>
            </a:r>
            <a:r>
              <a:rPr lang="en-SG" sz="2400" dirty="0">
                <a:solidFill>
                  <a:srgbClr val="244230"/>
                </a:solidFill>
                <a:latin typeface="Aptos"/>
              </a:rPr>
              <a:t>strategic expansion into </a:t>
            </a:r>
            <a:r>
              <a:rPr sz="2400" dirty="0">
                <a:solidFill>
                  <a:srgbClr val="244230"/>
                </a:solidFill>
                <a:latin typeface="Aptos"/>
              </a:rPr>
              <a:t>renewable energy, battery energy storage systems, food resilience and </a:t>
            </a:r>
            <a:r>
              <a:rPr lang="en-SG" sz="2400" dirty="0">
                <a:solidFill>
                  <a:srgbClr val="244230"/>
                </a:solidFill>
                <a:latin typeface="Aptos"/>
              </a:rPr>
              <a:t>sustainable </a:t>
            </a:r>
            <a:r>
              <a:rPr sz="2400" dirty="0">
                <a:solidFill>
                  <a:srgbClr val="244230"/>
                </a:solidFill>
                <a:latin typeface="Aptos"/>
              </a:rPr>
              <a:t>technology.</a:t>
            </a:r>
          </a:p>
          <a:p>
            <a:pPr>
              <a:spcAft>
                <a:spcPts val="1000"/>
              </a:spcAft>
            </a:pPr>
            <a:r>
              <a:rPr sz="2049" dirty="0">
                <a:solidFill>
                  <a:srgbClr val="244230"/>
                </a:solidFill>
                <a:latin typeface="Aptos"/>
              </a:rPr>
              <a:t>•  </a:t>
            </a:r>
            <a:r>
              <a:rPr sz="2400" dirty="0">
                <a:solidFill>
                  <a:srgbClr val="244230"/>
                </a:solidFill>
                <a:latin typeface="Aptos"/>
              </a:rPr>
              <a:t>Consider mergers, alliances and acquisitions that align with Group</a:t>
            </a:r>
            <a:r>
              <a:rPr lang="en-SG" sz="2400" dirty="0">
                <a:solidFill>
                  <a:srgbClr val="244230"/>
                </a:solidFill>
                <a:latin typeface="Aptos"/>
              </a:rPr>
              <a:t>’s</a:t>
            </a:r>
            <a:r>
              <a:rPr sz="2400" dirty="0">
                <a:solidFill>
                  <a:srgbClr val="244230"/>
                </a:solidFill>
                <a:latin typeface="Aptos"/>
              </a:rPr>
              <a:t> strategy </a:t>
            </a:r>
            <a:r>
              <a:rPr lang="en-SG" sz="2400" dirty="0">
                <a:solidFill>
                  <a:srgbClr val="244230"/>
                </a:solidFill>
                <a:latin typeface="Aptos"/>
              </a:rPr>
              <a:t>that</a:t>
            </a:r>
            <a:r>
              <a:rPr sz="2400" dirty="0">
                <a:solidFill>
                  <a:srgbClr val="244230"/>
                </a:solidFill>
                <a:latin typeface="Aptos"/>
              </a:rPr>
              <a:t> offer</a:t>
            </a:r>
            <a:r>
              <a:rPr lang="en-SG" sz="2400" dirty="0">
                <a:solidFill>
                  <a:srgbClr val="244230"/>
                </a:solidFill>
                <a:latin typeface="Aptos"/>
              </a:rPr>
              <a:t>s</a:t>
            </a:r>
            <a:r>
              <a:rPr sz="2400" dirty="0">
                <a:solidFill>
                  <a:srgbClr val="244230"/>
                </a:solidFill>
                <a:latin typeface="Aptos"/>
              </a:rPr>
              <a:t> long-term value creation.</a:t>
            </a:r>
          </a:p>
          <a:p>
            <a:pPr>
              <a:spcAft>
                <a:spcPts val="1000"/>
              </a:spcAft>
            </a:pPr>
            <a:r>
              <a:rPr sz="2049" dirty="0">
                <a:solidFill>
                  <a:srgbClr val="244230"/>
                </a:solidFill>
                <a:latin typeface="Aptos"/>
              </a:rPr>
              <a:t>•  </a:t>
            </a:r>
            <a:r>
              <a:rPr sz="2400" dirty="0">
                <a:solidFill>
                  <a:srgbClr val="244230"/>
                </a:solidFill>
                <a:latin typeface="Aptos"/>
              </a:rPr>
              <a:t>Apply disciplined evaluation: </a:t>
            </a:r>
            <a:r>
              <a:rPr lang="en-SG" sz="2400" dirty="0">
                <a:solidFill>
                  <a:srgbClr val="244230"/>
                </a:solidFill>
                <a:latin typeface="Aptos"/>
              </a:rPr>
              <a:t>earnings accretion </a:t>
            </a:r>
            <a:r>
              <a:rPr sz="2400" dirty="0">
                <a:solidFill>
                  <a:srgbClr val="244230"/>
                </a:solidFill>
                <a:latin typeface="Aptos"/>
              </a:rPr>
              <a:t>potential, </a:t>
            </a:r>
            <a:r>
              <a:rPr lang="en-SG" sz="2400" dirty="0">
                <a:solidFill>
                  <a:srgbClr val="244230"/>
                </a:solidFill>
                <a:latin typeface="Aptos"/>
              </a:rPr>
              <a:t>transformative </a:t>
            </a:r>
            <a:r>
              <a:rPr sz="2400" dirty="0">
                <a:solidFill>
                  <a:srgbClr val="244230"/>
                </a:solidFill>
                <a:latin typeface="Aptos"/>
              </a:rPr>
              <a:t>acquisition and integration costs</a:t>
            </a:r>
            <a:r>
              <a:rPr lang="en-SG" sz="2400" dirty="0">
                <a:solidFill>
                  <a:srgbClr val="244230"/>
                </a:solidFill>
                <a:latin typeface="Aptos"/>
              </a:rPr>
              <a:t> for strategic value-creation with</a:t>
            </a:r>
            <a:r>
              <a:rPr sz="2400" dirty="0">
                <a:solidFill>
                  <a:srgbClr val="244230"/>
                </a:solidFill>
                <a:latin typeface="Aptos"/>
              </a:rPr>
              <a:t> synergies, and </a:t>
            </a:r>
            <a:r>
              <a:rPr lang="en-SG" sz="2400" dirty="0">
                <a:solidFill>
                  <a:srgbClr val="244230"/>
                </a:solidFill>
                <a:latin typeface="Aptos"/>
              </a:rPr>
              <a:t>good governance with </a:t>
            </a:r>
            <a:r>
              <a:rPr sz="2400" dirty="0">
                <a:solidFill>
                  <a:srgbClr val="244230"/>
                </a:solidFill>
                <a:latin typeface="Aptos"/>
              </a:rPr>
              <a:t>risk mitigation</a:t>
            </a:r>
            <a:r>
              <a:rPr sz="2049" dirty="0">
                <a:solidFill>
                  <a:srgbClr val="244230"/>
                </a:solidFill>
                <a:latin typeface="Aptos"/>
              </a:rPr>
              <a:t>.</a:t>
            </a:r>
          </a:p>
          <a:p>
            <a:pPr>
              <a:spcAft>
                <a:spcPts val="1000"/>
              </a:spcAft>
            </a:pPr>
            <a:r>
              <a:rPr sz="2049" dirty="0">
                <a:solidFill>
                  <a:srgbClr val="244230"/>
                </a:solidFill>
                <a:latin typeface="Aptos"/>
              </a:rPr>
              <a:t>•  </a:t>
            </a:r>
            <a:r>
              <a:rPr sz="2400" dirty="0" err="1">
                <a:solidFill>
                  <a:srgbClr val="244230"/>
                </a:solidFill>
                <a:latin typeface="Aptos"/>
              </a:rPr>
              <a:t>Prioritise</a:t>
            </a:r>
            <a:r>
              <a:rPr sz="2400" dirty="0">
                <a:solidFill>
                  <a:srgbClr val="244230"/>
                </a:solidFill>
                <a:latin typeface="Aptos"/>
              </a:rPr>
              <a:t> projects that are </a:t>
            </a:r>
            <a:r>
              <a:rPr lang="en-SG" sz="2400" dirty="0">
                <a:solidFill>
                  <a:srgbClr val="244230"/>
                </a:solidFill>
                <a:latin typeface="Aptos"/>
              </a:rPr>
              <a:t>G</a:t>
            </a:r>
            <a:r>
              <a:rPr sz="2400" dirty="0" err="1">
                <a:solidFill>
                  <a:srgbClr val="244230"/>
                </a:solidFill>
                <a:latin typeface="Aptos"/>
              </a:rPr>
              <a:t>ood</a:t>
            </a:r>
            <a:r>
              <a:rPr sz="2400" dirty="0">
                <a:solidFill>
                  <a:srgbClr val="244230"/>
                </a:solidFill>
                <a:latin typeface="Aptos"/>
              </a:rPr>
              <a:t> and profitable, </a:t>
            </a:r>
            <a:r>
              <a:rPr lang="en-SG" sz="2400" dirty="0">
                <a:solidFill>
                  <a:srgbClr val="244230"/>
                </a:solidFill>
                <a:latin typeface="Aptos"/>
              </a:rPr>
              <a:t>R</a:t>
            </a:r>
            <a:r>
              <a:rPr sz="2400" dirty="0" err="1">
                <a:solidFill>
                  <a:srgbClr val="244230"/>
                </a:solidFill>
                <a:latin typeface="Aptos"/>
              </a:rPr>
              <a:t>ight</a:t>
            </a:r>
            <a:r>
              <a:rPr sz="2400" dirty="0">
                <a:solidFill>
                  <a:srgbClr val="244230"/>
                </a:solidFill>
                <a:latin typeface="Aptos"/>
              </a:rPr>
              <a:t> and sustainable, and</a:t>
            </a:r>
            <a:r>
              <a:rPr lang="en-SG" sz="2400" dirty="0">
                <a:solidFill>
                  <a:srgbClr val="244230"/>
                </a:solidFill>
                <a:latin typeface="Aptos"/>
              </a:rPr>
              <a:t> also </a:t>
            </a:r>
            <a:r>
              <a:rPr sz="2400" dirty="0">
                <a:solidFill>
                  <a:srgbClr val="244230"/>
                </a:solidFill>
                <a:latin typeface="Aptos"/>
              </a:rPr>
              <a:t> </a:t>
            </a:r>
            <a:r>
              <a:rPr lang="en-SG" sz="2400" dirty="0">
                <a:solidFill>
                  <a:srgbClr val="244230"/>
                </a:solidFill>
                <a:latin typeface="Aptos"/>
              </a:rPr>
              <a:t>P</a:t>
            </a:r>
            <a:r>
              <a:rPr sz="2400" dirty="0" err="1">
                <a:solidFill>
                  <a:srgbClr val="244230"/>
                </a:solidFill>
                <a:latin typeface="Aptos"/>
              </a:rPr>
              <a:t>rovidential</a:t>
            </a:r>
            <a:r>
              <a:rPr sz="2400" dirty="0">
                <a:solidFill>
                  <a:srgbClr val="244230"/>
                </a:solidFill>
                <a:latin typeface="Aptos"/>
              </a:rPr>
              <a:t> — </a:t>
            </a:r>
            <a:r>
              <a:rPr lang="en-SG" sz="2400" dirty="0">
                <a:solidFill>
                  <a:srgbClr val="244230"/>
                </a:solidFill>
                <a:latin typeface="Aptos"/>
              </a:rPr>
              <a:t>an</a:t>
            </a:r>
            <a:r>
              <a:rPr sz="2400" dirty="0">
                <a:solidFill>
                  <a:srgbClr val="244230"/>
                </a:solidFill>
                <a:latin typeface="Aptos"/>
              </a:rPr>
              <a:t> </a:t>
            </a:r>
            <a:r>
              <a:rPr lang="en-SG" sz="2400" dirty="0">
                <a:solidFill>
                  <a:srgbClr val="244230"/>
                </a:solidFill>
                <a:latin typeface="Aptos"/>
              </a:rPr>
              <a:t>acronym for GRP and fundamentally its </a:t>
            </a:r>
            <a:r>
              <a:rPr sz="2400" dirty="0">
                <a:solidFill>
                  <a:srgbClr val="244230"/>
                </a:solidFill>
                <a:latin typeface="Aptos"/>
              </a:rPr>
              <a:t>philosophy.</a:t>
            </a:r>
          </a:p>
        </p:txBody>
      </p:sp>
      <p:sp>
        <p:nvSpPr>
          <p:cNvPr id="7" name="Rectangle 6"/>
          <p:cNvSpPr/>
          <p:nvPr/>
        </p:nvSpPr>
        <p:spPr>
          <a:xfrm>
            <a:off x="822960" y="1364332"/>
            <a:ext cx="777240" cy="54864"/>
          </a:xfrm>
          <a:prstGeom prst="rect">
            <a:avLst/>
          </a:prstGeom>
          <a:solidFill>
            <a:srgbClr val="C69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645152" y="5987006"/>
            <a:ext cx="2660904" cy="680827"/>
          </a:xfrm>
          <a:prstGeom prst="rect">
            <a:avLst/>
          </a:prstGeom>
          <a:noFill/>
        </p:spPr>
        <p:txBody>
          <a:bodyPr wrap="square" lIns="45720" rIns="45720" anchor="t">
            <a:spAutoFit/>
          </a:bodyPr>
          <a:lstStyle/>
          <a:p>
            <a:pPr algn="l">
              <a:spcAft>
                <a:spcPts val="500"/>
              </a:spcAft>
            </a:pPr>
            <a:r>
              <a:rPr sz="3824" b="1" dirty="0">
                <a:solidFill>
                  <a:srgbClr val="244230"/>
                </a:solidFill>
                <a:latin typeface="Aptos"/>
              </a:rPr>
              <a:t>Thank you</a:t>
            </a:r>
          </a:p>
        </p:txBody>
      </p:sp>
      <p:sp>
        <p:nvSpPr>
          <p:cNvPr id="9" name="TextBox 8"/>
          <p:cNvSpPr txBox="1"/>
          <p:nvPr/>
        </p:nvSpPr>
        <p:spPr>
          <a:xfrm>
            <a:off x="822960" y="6334478"/>
            <a:ext cx="5486400" cy="201168"/>
          </a:xfrm>
          <a:prstGeom prst="rect">
            <a:avLst/>
          </a:prstGeom>
          <a:noFill/>
        </p:spPr>
        <p:txBody>
          <a:bodyPr wrap="square" lIns="45720" rIns="45720" anchor="t">
            <a:spAutoFit/>
          </a:bodyPr>
          <a:lstStyle/>
          <a:p>
            <a:pPr algn="l">
              <a:spcAft>
                <a:spcPts val="500"/>
              </a:spcAft>
            </a:pPr>
            <a:r>
              <a:rPr sz="1117" b="0">
                <a:solidFill>
                  <a:srgbClr val="244230"/>
                </a:solidFill>
                <a:latin typeface="Aptos"/>
              </a:rPr>
              <a:t>23 October 2026  |  Annual General Meeting</a:t>
            </a:r>
          </a:p>
        </p:txBody>
      </p:sp>
      <p:sp>
        <p:nvSpPr>
          <p:cNvPr id="10" name="Rectangle 9"/>
          <p:cNvSpPr/>
          <p:nvPr/>
        </p:nvSpPr>
        <p:spPr>
          <a:xfrm>
            <a:off x="0" y="0"/>
            <a:ext cx="146300" cy="6858000"/>
          </a:xfrm>
          <a:prstGeom prst="rect">
            <a:avLst/>
          </a:prstGeom>
          <a:solidFill>
            <a:srgbClr val="4A6F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TotalTime>
  <Words>1162</Words>
  <Application>Microsoft Office PowerPoint</Application>
  <PresentationFormat>Widescreen</PresentationFormat>
  <Paragraphs>195</Paragraphs>
  <Slides>12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Lik Kok</dc:creator>
  <cp:keywords/>
  <dc:description>generated using python-pptx</dc:description>
  <cp:lastModifiedBy>LK Goh</cp:lastModifiedBy>
  <cp:revision>9</cp:revision>
  <cp:lastPrinted>2026-10-22T01:34:49Z</cp:lastPrinted>
  <dcterms:created xsi:type="dcterms:W3CDTF">2013-01-27T09:14:16Z</dcterms:created>
  <dcterms:modified xsi:type="dcterms:W3CDTF">2026-10-22T02:53:53Z</dcterms:modified>
  <cp:category/>
</cp:coreProperties>
</file>