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handoutMasterIdLst>
    <p:handoutMasterId r:id="rId16"/>
  </p:handoutMasterIdLst>
  <p:sldIdLst>
    <p:sldId id="256" r:id="rId2"/>
    <p:sldId id="1037" r:id="rId3"/>
    <p:sldId id="1038" r:id="rId4"/>
    <p:sldId id="262" r:id="rId5"/>
    <p:sldId id="1041" r:id="rId6"/>
    <p:sldId id="1039" r:id="rId7"/>
    <p:sldId id="266" r:id="rId8"/>
    <p:sldId id="1040" r:id="rId9"/>
    <p:sldId id="263" r:id="rId10"/>
    <p:sldId id="1042" r:id="rId11"/>
    <p:sldId id="1036" r:id="rId12"/>
    <p:sldId id="1043" r:id="rId13"/>
    <p:sldId id="264" r:id="rId14"/>
  </p:sldIdLst>
  <p:sldSz cx="11904663" cy="6696075"/>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FF27"/>
    <a:srgbClr val="7FEEFD"/>
    <a:srgbClr val="1FC33E"/>
    <a:srgbClr val="FFEAEA"/>
    <a:srgbClr val="FDF70B"/>
    <a:srgbClr val="171EA9"/>
    <a:srgbClr val="FCFC0C"/>
    <a:srgbClr val="5EFC7C"/>
    <a:srgbClr val="183CF0"/>
    <a:srgbClr val="585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600"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SG" sz="1400" b="0" i="0" u="none" strike="noStrike" kern="1200" spc="0" baseline="0" dirty="0">
                <a:solidFill>
                  <a:srgbClr val="183CF0"/>
                </a:solidFill>
                <a:latin typeface="Aptos Display" panose="020B0004020202020204" pitchFamily="34" charset="0"/>
              </a:rPr>
              <a:t>Revenue by business Segment (S$’000)</a:t>
            </a:r>
          </a:p>
        </c:rich>
      </c:tx>
      <c:layout>
        <c:manualLayout>
          <c:xMode val="edge"/>
          <c:yMode val="edge"/>
          <c:x val="0.21201173772396317"/>
          <c:y val="1.403463792844323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724412508885607E-3"/>
          <c:y val="0.10411378369440305"/>
          <c:w val="0.98452146291710385"/>
          <c:h val="0.64572242783151523"/>
        </c:manualLayout>
      </c:layout>
      <c:barChart>
        <c:barDir val="col"/>
        <c:grouping val="stacked"/>
        <c:varyColors val="0"/>
        <c:ser>
          <c:idx val="0"/>
          <c:order val="0"/>
          <c:tx>
            <c:strRef>
              <c:f>Sheet1!$E$5</c:f>
              <c:strCache>
                <c:ptCount val="1"/>
                <c:pt idx="0">
                  <c:v>Measuring instruments </c:v>
                </c:pt>
              </c:strCache>
            </c:strRef>
          </c:tx>
          <c:spPr>
            <a:solidFill>
              <a:srgbClr val="6699FF"/>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9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Sheet1!$D$6:$D$10</c:f>
              <c:numCache>
                <c:formatCode>General</c:formatCode>
                <c:ptCount val="5"/>
                <c:pt idx="0">
                  <c:v>2021</c:v>
                </c:pt>
                <c:pt idx="1">
                  <c:v>2022</c:v>
                </c:pt>
                <c:pt idx="2">
                  <c:v>2023</c:v>
                </c:pt>
                <c:pt idx="3">
                  <c:v>2024</c:v>
                </c:pt>
                <c:pt idx="4">
                  <c:v>2025</c:v>
                </c:pt>
              </c:numCache>
            </c:numRef>
          </c:cat>
          <c:val>
            <c:numRef>
              <c:f>Sheet1!$E$6:$E$10</c:f>
              <c:numCache>
                <c:formatCode>_-* #,##0_-;\-* #,##0_-;_-* "-"??_-;_-@_-</c:formatCode>
                <c:ptCount val="5"/>
                <c:pt idx="0">
                  <c:v>11850</c:v>
                </c:pt>
                <c:pt idx="1">
                  <c:v>12880</c:v>
                </c:pt>
                <c:pt idx="2">
                  <c:v>13343</c:v>
                </c:pt>
                <c:pt idx="3">
                  <c:v>12218</c:v>
                </c:pt>
                <c:pt idx="4" formatCode="#,##0">
                  <c:v>13755</c:v>
                </c:pt>
              </c:numCache>
            </c:numRef>
          </c:val>
          <c:extLst>
            <c:ext xmlns:c16="http://schemas.microsoft.com/office/drawing/2014/chart" uri="{C3380CC4-5D6E-409C-BE32-E72D297353CC}">
              <c16:uniqueId val="{00000000-B846-419D-B64A-1FF97698F981}"/>
            </c:ext>
          </c:extLst>
        </c:ser>
        <c:ser>
          <c:idx val="1"/>
          <c:order val="1"/>
          <c:tx>
            <c:strRef>
              <c:f>Sheet1!$F$5</c:f>
              <c:strCache>
                <c:ptCount val="1"/>
                <c:pt idx="0">
                  <c:v>Property </c:v>
                </c:pt>
              </c:strCache>
            </c:strRef>
          </c:tx>
          <c:spPr>
            <a:solidFill>
              <a:srgbClr val="ED7D31"/>
            </a:solidFill>
            <a:ln>
              <a:noFill/>
            </a:ln>
            <a:effectLst/>
          </c:spPr>
          <c:invertIfNegative val="0"/>
          <c:dLbls>
            <c:dLbl>
              <c:idx val="1"/>
              <c:layout>
                <c:manualLayout>
                  <c:x val="6.542989002417425E-2"/>
                  <c:y val="1.0026517375838703E-3"/>
                </c:manualLayout>
              </c:layout>
              <c:spPr>
                <a:noFill/>
                <a:ln>
                  <a:noFill/>
                </a:ln>
                <a:effectLst/>
              </c:spPr>
              <c:txPr>
                <a:bodyPr rot="0" spcFirstLastPara="1" vertOverflow="ellipsis" vert="horz" wrap="square" lIns="38100" tIns="19050" rIns="38100" bIns="19050" anchor="ctr" anchorCtr="1">
                  <a:noAutofit/>
                </a:bodyPr>
                <a:lstStyle/>
                <a:p>
                  <a:pPr>
                    <a:defRPr sz="950" b="0" i="0" u="none" strike="noStrike" kern="0" cap="none" normalizeH="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6.533022474315453E-2"/>
                      <c:h val="4.8519055567732831E-2"/>
                    </c:manualLayout>
                  </c15:layout>
                </c:ext>
                <c:ext xmlns:c16="http://schemas.microsoft.com/office/drawing/2014/chart" uri="{C3380CC4-5D6E-409C-BE32-E72D297353CC}">
                  <c16:uniqueId val="{00000001-B846-419D-B64A-1FF97698F981}"/>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46-419D-B64A-1FF97698F981}"/>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46-419D-B64A-1FF97698F981}"/>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46-419D-B64A-1FF97698F981}"/>
                </c:ext>
              </c:extLst>
            </c:dLbl>
            <c:spPr>
              <a:noFill/>
              <a:ln>
                <a:noFill/>
              </a:ln>
              <a:effectLst/>
            </c:spPr>
            <c:txPr>
              <a:bodyPr rot="0" spcFirstLastPara="1" vertOverflow="ellipsis" vert="horz" wrap="square" lIns="38100" tIns="19050" rIns="38100" bIns="19050" anchor="ctr" anchorCtr="1">
                <a:spAutoFit/>
              </a:bodyPr>
              <a:lstStyle/>
              <a:p>
                <a:pPr>
                  <a:defRPr sz="950" b="0" i="0" u="none" strike="noStrike" kern="0" cap="none" normalizeH="0" baseline="0">
                    <a:solidFill>
                      <a:sysClr val="windowText" lastClr="000000"/>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Sheet1!$D$6:$D$10</c:f>
              <c:numCache>
                <c:formatCode>General</c:formatCode>
                <c:ptCount val="5"/>
                <c:pt idx="0">
                  <c:v>2021</c:v>
                </c:pt>
                <c:pt idx="1">
                  <c:v>2022</c:v>
                </c:pt>
                <c:pt idx="2">
                  <c:v>2023</c:v>
                </c:pt>
                <c:pt idx="3">
                  <c:v>2024</c:v>
                </c:pt>
                <c:pt idx="4">
                  <c:v>2025</c:v>
                </c:pt>
              </c:numCache>
            </c:numRef>
          </c:cat>
          <c:val>
            <c:numRef>
              <c:f>Sheet1!$F$6:$F$10</c:f>
              <c:numCache>
                <c:formatCode>_-* #,##0_-;\-* #,##0_-;_-* "-"??_-;_-@_-</c:formatCode>
                <c:ptCount val="5"/>
                <c:pt idx="0">
                  <c:v>0</c:v>
                </c:pt>
                <c:pt idx="1">
                  <c:v>332</c:v>
                </c:pt>
                <c:pt idx="2">
                  <c:v>5552</c:v>
                </c:pt>
                <c:pt idx="3">
                  <c:v>5747</c:v>
                </c:pt>
                <c:pt idx="4" formatCode="_(* #,##0_);_(* \(#,##0\);_(* &quot;-&quot;??_);_(@_)">
                  <c:v>-5994</c:v>
                </c:pt>
              </c:numCache>
            </c:numRef>
          </c:val>
          <c:extLst>
            <c:ext xmlns:c16="http://schemas.microsoft.com/office/drawing/2014/chart" uri="{C3380CC4-5D6E-409C-BE32-E72D297353CC}">
              <c16:uniqueId val="{00000005-B846-419D-B64A-1FF97698F981}"/>
            </c:ext>
          </c:extLst>
        </c:ser>
        <c:ser>
          <c:idx val="2"/>
          <c:order val="2"/>
          <c:tx>
            <c:strRef>
              <c:f>Sheet1!$G$5</c:f>
              <c:strCache>
                <c:ptCount val="1"/>
                <c:pt idx="0">
                  <c:v>Hose and Marie </c:v>
                </c:pt>
              </c:strCache>
            </c:strRef>
          </c:tx>
          <c:spPr>
            <a:solidFill>
              <a:schemeClr val="accent3"/>
            </a:solidFill>
            <a:ln>
              <a:noFill/>
            </a:ln>
            <a:effectLst/>
          </c:spPr>
          <c:invertIfNegative val="0"/>
          <c:dLbls>
            <c:dLbl>
              <c:idx val="3"/>
              <c:layout>
                <c:manualLayout>
                  <c:x val="-2.81293952180028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46-419D-B64A-1FF97698F9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Sheet1!$D$6:$D$10</c:f>
              <c:numCache>
                <c:formatCode>General</c:formatCode>
                <c:ptCount val="5"/>
                <c:pt idx="0">
                  <c:v>2021</c:v>
                </c:pt>
                <c:pt idx="1">
                  <c:v>2022</c:v>
                </c:pt>
                <c:pt idx="2">
                  <c:v>2023</c:v>
                </c:pt>
                <c:pt idx="3">
                  <c:v>2024</c:v>
                </c:pt>
                <c:pt idx="4">
                  <c:v>2025</c:v>
                </c:pt>
              </c:numCache>
            </c:numRef>
          </c:cat>
          <c:val>
            <c:numRef>
              <c:f>Sheet1!$G$6:$G$10</c:f>
              <c:numCache>
                <c:formatCode>_-* #,##0_-;\-* #,##0_-;_-* "-"??_-;_-@_-</c:formatCode>
                <c:ptCount val="5"/>
                <c:pt idx="0">
                  <c:v>2511</c:v>
                </c:pt>
                <c:pt idx="1">
                  <c:v>2156</c:v>
                </c:pt>
                <c:pt idx="2">
                  <c:v>1824</c:v>
                </c:pt>
                <c:pt idx="3">
                  <c:v>2488</c:v>
                </c:pt>
                <c:pt idx="4">
                  <c:v>0</c:v>
                </c:pt>
              </c:numCache>
            </c:numRef>
          </c:val>
          <c:extLst>
            <c:ext xmlns:c16="http://schemas.microsoft.com/office/drawing/2014/chart" uri="{C3380CC4-5D6E-409C-BE32-E72D297353CC}">
              <c16:uniqueId val="{00000007-B846-419D-B64A-1FF97698F981}"/>
            </c:ext>
          </c:extLst>
        </c:ser>
        <c:dLbls>
          <c:showLegendKey val="0"/>
          <c:showVal val="0"/>
          <c:showCatName val="0"/>
          <c:showSerName val="0"/>
          <c:showPercent val="0"/>
          <c:showBubbleSize val="0"/>
        </c:dLbls>
        <c:gapWidth val="150"/>
        <c:overlap val="100"/>
        <c:axId val="857307568"/>
        <c:axId val="857307928"/>
      </c:barChart>
      <c:lineChart>
        <c:grouping val="stacked"/>
        <c:varyColors val="0"/>
        <c:ser>
          <c:idx val="3"/>
          <c:order val="3"/>
          <c:tx>
            <c:strRef>
              <c:f>Sheet1!$H$5</c:f>
              <c:strCache>
                <c:ptCount val="1"/>
                <c:pt idx="0">
                  <c:v>Total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5.4878937712168945E-2"/>
                  <c:y val="-5.631310701356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46-419D-B64A-1FF97698F981}"/>
                </c:ext>
              </c:extLst>
            </c:dLbl>
            <c:dLbl>
              <c:idx val="1"/>
              <c:layout>
                <c:manualLayout>
                  <c:x val="-4.4108380592312618E-2"/>
                  <c:y val="-4.975124378109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46-419D-B64A-1FF97698F981}"/>
                </c:ext>
              </c:extLst>
            </c:dLbl>
            <c:dLbl>
              <c:idx val="2"/>
              <c:layout>
                <c:manualLayout>
                  <c:x val="-3.9386454274068346E-2"/>
                  <c:y val="-5.28854608740663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46-419D-B64A-1FF97698F981}"/>
                </c:ext>
              </c:extLst>
            </c:dLbl>
            <c:dLbl>
              <c:idx val="3"/>
              <c:layout>
                <c:manualLayout>
                  <c:x val="-9.9809536683345725E-3"/>
                  <c:y val="-8.8086302798636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846-419D-B64A-1FF97698F981}"/>
                </c:ext>
              </c:extLst>
            </c:dLbl>
            <c:dLbl>
              <c:idx val="4"/>
              <c:layout>
                <c:manualLayout>
                  <c:x val="-2.8129395218002916E-2"/>
                  <c:y val="-0.16525023607176587"/>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3052039381153306E-2"/>
                      <c:h val="7.5472329414913789E-2"/>
                    </c:manualLayout>
                  </c15:layout>
                </c:ext>
                <c:ext xmlns:c16="http://schemas.microsoft.com/office/drawing/2014/chart" uri="{C3380CC4-5D6E-409C-BE32-E72D297353CC}">
                  <c16:uniqueId val="{0000000C-B846-419D-B64A-1FF97698F9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Sheet1!$D$6:$D$10</c:f>
              <c:numCache>
                <c:formatCode>General</c:formatCode>
                <c:ptCount val="5"/>
                <c:pt idx="0">
                  <c:v>2021</c:v>
                </c:pt>
                <c:pt idx="1">
                  <c:v>2022</c:v>
                </c:pt>
                <c:pt idx="2">
                  <c:v>2023</c:v>
                </c:pt>
                <c:pt idx="3">
                  <c:v>2024</c:v>
                </c:pt>
                <c:pt idx="4">
                  <c:v>2025</c:v>
                </c:pt>
              </c:numCache>
            </c:numRef>
          </c:cat>
          <c:val>
            <c:numRef>
              <c:f>Sheet1!$H$6:$H$10</c:f>
              <c:numCache>
                <c:formatCode>_-* #,##0_-;\-* #,##0_-;_-* "-"??_-;_-@_-</c:formatCode>
                <c:ptCount val="5"/>
                <c:pt idx="0">
                  <c:v>14361</c:v>
                </c:pt>
                <c:pt idx="1">
                  <c:v>15368</c:v>
                </c:pt>
                <c:pt idx="2">
                  <c:v>20719</c:v>
                </c:pt>
                <c:pt idx="3">
                  <c:v>20453</c:v>
                </c:pt>
                <c:pt idx="4">
                  <c:v>7761</c:v>
                </c:pt>
              </c:numCache>
            </c:numRef>
          </c:val>
          <c:smooth val="0"/>
          <c:extLst>
            <c:ext xmlns:c16="http://schemas.microsoft.com/office/drawing/2014/chart" uri="{C3380CC4-5D6E-409C-BE32-E72D297353CC}">
              <c16:uniqueId val="{0000000D-B846-419D-B64A-1FF97698F981}"/>
            </c:ext>
          </c:extLst>
        </c:ser>
        <c:dLbls>
          <c:showLegendKey val="0"/>
          <c:showVal val="0"/>
          <c:showCatName val="0"/>
          <c:showSerName val="0"/>
          <c:showPercent val="0"/>
          <c:showBubbleSize val="0"/>
        </c:dLbls>
        <c:marker val="1"/>
        <c:smooth val="0"/>
        <c:axId val="857307568"/>
        <c:axId val="857307928"/>
      </c:lineChart>
      <c:catAx>
        <c:axId val="8573075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7307928"/>
        <c:crosses val="autoZero"/>
        <c:auto val="1"/>
        <c:lblAlgn val="ctr"/>
        <c:lblOffset val="95"/>
        <c:noMultiLvlLbl val="0"/>
      </c:catAx>
      <c:valAx>
        <c:axId val="857307928"/>
        <c:scaling>
          <c:orientation val="minMax"/>
        </c:scaling>
        <c:delete val="1"/>
        <c:axPos val="l"/>
        <c:majorGridlines>
          <c:spPr>
            <a:ln w="9525" cap="flat" cmpd="sng" algn="ctr">
              <a:noFill/>
              <a:round/>
            </a:ln>
            <a:effectLst/>
          </c:spPr>
        </c:majorGridlines>
        <c:numFmt formatCode="_-* #,##0_-;\-* #,##0_-;_-* &quot;-&quot;??_-;_-@_-" sourceLinked="1"/>
        <c:majorTickMark val="none"/>
        <c:minorTickMark val="none"/>
        <c:tickLblPos val="nextTo"/>
        <c:crossAx val="857307568"/>
        <c:crosses val="autoZero"/>
        <c:crossBetween val="between"/>
        <c:majorUnit val="10000"/>
      </c:valAx>
      <c:spPr>
        <a:noFill/>
        <a:ln>
          <a:noFill/>
        </a:ln>
        <a:effectLst/>
      </c:spPr>
    </c:plotArea>
    <c:legend>
      <c:legendPos val="b"/>
      <c:layout>
        <c:manualLayout>
          <c:xMode val="edge"/>
          <c:yMode val="edge"/>
          <c:x val="5.2807940934699447E-2"/>
          <c:y val="0.85996328827529189"/>
          <c:w val="0.89999986734450677"/>
          <c:h val="8.2559139857942901E-2"/>
        </c:manualLayout>
      </c:layout>
      <c:overlay val="0"/>
      <c:spPr>
        <a:noFill/>
        <a:ln>
          <a:noFill/>
        </a:ln>
        <a:effectLst/>
      </c:spPr>
      <c:txPr>
        <a:bodyPr rot="0" spcFirstLastPara="1" vertOverflow="ellipsis" vert="horz" wrap="square" anchor="ctr" anchorCtr="1"/>
        <a:lstStyle/>
        <a:p>
          <a:pPr>
            <a:defRPr sz="930" b="0" i="0" u="none" strike="noStrike" kern="1200" baseline="0">
              <a:solidFill>
                <a:srgbClr val="002060"/>
              </a:solidFill>
              <a:latin typeface="Aptos Display" panose="020B00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D44222-3FFD-0196-0A1C-89F6F6C6CD7F}"/>
              </a:ext>
            </a:extLst>
          </p:cNvPr>
          <p:cNvSpPr>
            <a:spLocks noGrp="1"/>
          </p:cNvSpPr>
          <p:nvPr>
            <p:ph type="hdr" sz="quarter"/>
          </p:nvPr>
        </p:nvSpPr>
        <p:spPr>
          <a:xfrm>
            <a:off x="1" y="1"/>
            <a:ext cx="2945660" cy="495348"/>
          </a:xfrm>
          <a:prstGeom prst="rect">
            <a:avLst/>
          </a:prstGeom>
        </p:spPr>
        <p:txBody>
          <a:bodyPr vert="horz" lIns="91815" tIns="45907" rIns="91815" bIns="45907" rtlCol="0"/>
          <a:lstStyle>
            <a:lvl1pPr algn="l">
              <a:defRPr sz="1200"/>
            </a:lvl1pPr>
          </a:lstStyle>
          <a:p>
            <a:endParaRPr lang="en-SG"/>
          </a:p>
        </p:txBody>
      </p:sp>
      <p:sp>
        <p:nvSpPr>
          <p:cNvPr id="3" name="Date Placeholder 2">
            <a:extLst>
              <a:ext uri="{FF2B5EF4-FFF2-40B4-BE49-F238E27FC236}">
                <a16:creationId xmlns:a16="http://schemas.microsoft.com/office/drawing/2014/main" id="{A12E1C5A-7F18-EC96-A542-B1F94EC22855}"/>
              </a:ext>
            </a:extLst>
          </p:cNvPr>
          <p:cNvSpPr>
            <a:spLocks noGrp="1"/>
          </p:cNvSpPr>
          <p:nvPr>
            <p:ph type="dt" sz="quarter" idx="1"/>
          </p:nvPr>
        </p:nvSpPr>
        <p:spPr>
          <a:xfrm>
            <a:off x="3850443" y="1"/>
            <a:ext cx="2945660" cy="495348"/>
          </a:xfrm>
          <a:prstGeom prst="rect">
            <a:avLst/>
          </a:prstGeom>
        </p:spPr>
        <p:txBody>
          <a:bodyPr vert="horz" lIns="91815" tIns="45907" rIns="91815" bIns="45907" rtlCol="0"/>
          <a:lstStyle>
            <a:lvl1pPr algn="r">
              <a:defRPr sz="1200"/>
            </a:lvl1pPr>
          </a:lstStyle>
          <a:p>
            <a:fld id="{3EE94784-BFB1-4952-948A-1645FB0B0AE6}" type="datetimeFigureOut">
              <a:rPr lang="en-SG" smtClean="0"/>
              <a:t>21/10/2025</a:t>
            </a:fld>
            <a:endParaRPr lang="en-SG"/>
          </a:p>
        </p:txBody>
      </p:sp>
      <p:sp>
        <p:nvSpPr>
          <p:cNvPr id="4" name="Footer Placeholder 3">
            <a:extLst>
              <a:ext uri="{FF2B5EF4-FFF2-40B4-BE49-F238E27FC236}">
                <a16:creationId xmlns:a16="http://schemas.microsoft.com/office/drawing/2014/main" id="{FA9A6E7D-6B6C-D736-ABC3-7FFBF825B0E9}"/>
              </a:ext>
            </a:extLst>
          </p:cNvPr>
          <p:cNvSpPr>
            <a:spLocks noGrp="1"/>
          </p:cNvSpPr>
          <p:nvPr>
            <p:ph type="ftr" sz="quarter" idx="2"/>
          </p:nvPr>
        </p:nvSpPr>
        <p:spPr>
          <a:xfrm>
            <a:off x="1" y="9377318"/>
            <a:ext cx="2945660" cy="495347"/>
          </a:xfrm>
          <a:prstGeom prst="rect">
            <a:avLst/>
          </a:prstGeom>
        </p:spPr>
        <p:txBody>
          <a:bodyPr vert="horz" lIns="91815" tIns="45907" rIns="91815" bIns="45907" rtlCol="0" anchor="b"/>
          <a:lstStyle>
            <a:lvl1pPr algn="l">
              <a:defRPr sz="1200"/>
            </a:lvl1pPr>
          </a:lstStyle>
          <a:p>
            <a:r>
              <a:rPr lang="en-SG"/>
              <a:t>GRP Limited</a:t>
            </a:r>
          </a:p>
        </p:txBody>
      </p:sp>
      <p:sp>
        <p:nvSpPr>
          <p:cNvPr id="5" name="Slide Number Placeholder 4">
            <a:extLst>
              <a:ext uri="{FF2B5EF4-FFF2-40B4-BE49-F238E27FC236}">
                <a16:creationId xmlns:a16="http://schemas.microsoft.com/office/drawing/2014/main" id="{B8001090-B6C8-E899-EE30-4AC73FC9CE93}"/>
              </a:ext>
            </a:extLst>
          </p:cNvPr>
          <p:cNvSpPr>
            <a:spLocks noGrp="1"/>
          </p:cNvSpPr>
          <p:nvPr>
            <p:ph type="sldNum" sz="quarter" idx="3"/>
          </p:nvPr>
        </p:nvSpPr>
        <p:spPr>
          <a:xfrm>
            <a:off x="3850443" y="9377318"/>
            <a:ext cx="2945660" cy="495347"/>
          </a:xfrm>
          <a:prstGeom prst="rect">
            <a:avLst/>
          </a:prstGeom>
        </p:spPr>
        <p:txBody>
          <a:bodyPr vert="horz" lIns="91815" tIns="45907" rIns="91815" bIns="45907" rtlCol="0" anchor="b"/>
          <a:lstStyle>
            <a:lvl1pPr algn="r">
              <a:defRPr sz="1200"/>
            </a:lvl1pPr>
          </a:lstStyle>
          <a:p>
            <a:fld id="{99F62326-381F-4DDF-8B48-E0AD464505AF}" type="slidenum">
              <a:rPr lang="en-SG" smtClean="0"/>
              <a:t>‹#›</a:t>
            </a:fld>
            <a:endParaRPr lang="en-SG"/>
          </a:p>
        </p:txBody>
      </p:sp>
    </p:spTree>
    <p:extLst>
      <p:ext uri="{BB962C8B-B14F-4D97-AF65-F5344CB8AC3E}">
        <p14:creationId xmlns:p14="http://schemas.microsoft.com/office/powerpoint/2010/main" val="274423180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60" cy="495348"/>
          </a:xfrm>
          <a:prstGeom prst="rect">
            <a:avLst/>
          </a:prstGeom>
        </p:spPr>
        <p:txBody>
          <a:bodyPr vert="horz" lIns="91815" tIns="45907" rIns="91815" bIns="45907" rtlCol="0"/>
          <a:lstStyle>
            <a:lvl1pPr algn="l">
              <a:defRPr sz="1200"/>
            </a:lvl1pPr>
          </a:lstStyle>
          <a:p>
            <a:endParaRPr lang="en-SG"/>
          </a:p>
        </p:txBody>
      </p:sp>
      <p:sp>
        <p:nvSpPr>
          <p:cNvPr id="3" name="Date Placeholder 2"/>
          <p:cNvSpPr>
            <a:spLocks noGrp="1"/>
          </p:cNvSpPr>
          <p:nvPr>
            <p:ph type="dt" idx="1"/>
          </p:nvPr>
        </p:nvSpPr>
        <p:spPr>
          <a:xfrm>
            <a:off x="3850443" y="1"/>
            <a:ext cx="2945660" cy="495348"/>
          </a:xfrm>
          <a:prstGeom prst="rect">
            <a:avLst/>
          </a:prstGeom>
        </p:spPr>
        <p:txBody>
          <a:bodyPr vert="horz" lIns="91815" tIns="45907" rIns="91815" bIns="45907" rtlCol="0"/>
          <a:lstStyle>
            <a:lvl1pPr algn="r">
              <a:defRPr sz="1200"/>
            </a:lvl1pPr>
          </a:lstStyle>
          <a:p>
            <a:fld id="{F4651285-2232-485B-9178-16247FA01889}" type="datetimeFigureOut">
              <a:rPr lang="en-SG" smtClean="0"/>
              <a:t>21/10/2025</a:t>
            </a:fld>
            <a:endParaRPr lang="en-SG"/>
          </a:p>
        </p:txBody>
      </p:sp>
      <p:sp>
        <p:nvSpPr>
          <p:cNvPr id="4" name="Slide Image Placeholder 3"/>
          <p:cNvSpPr>
            <a:spLocks noGrp="1" noRot="1" noChangeAspect="1"/>
          </p:cNvSpPr>
          <p:nvPr>
            <p:ph type="sldImg" idx="2"/>
          </p:nvPr>
        </p:nvSpPr>
        <p:spPr>
          <a:xfrm>
            <a:off x="439738" y="1235075"/>
            <a:ext cx="5918200" cy="3330575"/>
          </a:xfrm>
          <a:prstGeom prst="rect">
            <a:avLst/>
          </a:prstGeom>
          <a:noFill/>
          <a:ln w="12700">
            <a:solidFill>
              <a:prstClr val="black"/>
            </a:solidFill>
          </a:ln>
        </p:spPr>
        <p:txBody>
          <a:bodyPr vert="horz" lIns="91815" tIns="45907" rIns="91815" bIns="45907" rtlCol="0" anchor="ctr"/>
          <a:lstStyle/>
          <a:p>
            <a:endParaRPr lang="en-SG"/>
          </a:p>
        </p:txBody>
      </p:sp>
      <p:sp>
        <p:nvSpPr>
          <p:cNvPr id="5" name="Notes Placeholder 4"/>
          <p:cNvSpPr>
            <a:spLocks noGrp="1"/>
          </p:cNvSpPr>
          <p:nvPr>
            <p:ph type="body" sz="quarter" idx="3"/>
          </p:nvPr>
        </p:nvSpPr>
        <p:spPr>
          <a:xfrm>
            <a:off x="679768" y="4751221"/>
            <a:ext cx="5438140" cy="3887361"/>
          </a:xfrm>
          <a:prstGeom prst="rect">
            <a:avLst/>
          </a:prstGeom>
        </p:spPr>
        <p:txBody>
          <a:bodyPr vert="horz" lIns="91815" tIns="45907" rIns="91815" bIns="459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1" y="9377318"/>
            <a:ext cx="2945660" cy="495347"/>
          </a:xfrm>
          <a:prstGeom prst="rect">
            <a:avLst/>
          </a:prstGeom>
        </p:spPr>
        <p:txBody>
          <a:bodyPr vert="horz" lIns="91815" tIns="45907" rIns="91815" bIns="45907" rtlCol="0" anchor="b"/>
          <a:lstStyle>
            <a:lvl1pPr algn="l">
              <a:defRPr sz="1200"/>
            </a:lvl1pPr>
          </a:lstStyle>
          <a:p>
            <a:r>
              <a:rPr lang="en-SG"/>
              <a:t>GRP Limited</a:t>
            </a:r>
          </a:p>
        </p:txBody>
      </p:sp>
      <p:sp>
        <p:nvSpPr>
          <p:cNvPr id="7" name="Slide Number Placeholder 6"/>
          <p:cNvSpPr>
            <a:spLocks noGrp="1"/>
          </p:cNvSpPr>
          <p:nvPr>
            <p:ph type="sldNum" sz="quarter" idx="5"/>
          </p:nvPr>
        </p:nvSpPr>
        <p:spPr>
          <a:xfrm>
            <a:off x="3850443" y="9377318"/>
            <a:ext cx="2945660" cy="495347"/>
          </a:xfrm>
          <a:prstGeom prst="rect">
            <a:avLst/>
          </a:prstGeom>
        </p:spPr>
        <p:txBody>
          <a:bodyPr vert="horz" lIns="91815" tIns="45907" rIns="91815" bIns="45907" rtlCol="0" anchor="b"/>
          <a:lstStyle>
            <a:lvl1pPr algn="r">
              <a:defRPr sz="1200"/>
            </a:lvl1pPr>
          </a:lstStyle>
          <a:p>
            <a:fld id="{2B1B03B0-6006-431E-9124-FCE8B0F28BA7}" type="slidenum">
              <a:rPr lang="en-SG" smtClean="0"/>
              <a:t>‹#›</a:t>
            </a:fld>
            <a:endParaRPr lang="en-SG"/>
          </a:p>
        </p:txBody>
      </p:sp>
    </p:spTree>
    <p:extLst>
      <p:ext uri="{BB962C8B-B14F-4D97-AF65-F5344CB8AC3E}">
        <p14:creationId xmlns:p14="http://schemas.microsoft.com/office/powerpoint/2010/main" val="484111829"/>
      </p:ext>
    </p:extLst>
  </p:cSld>
  <p:clrMap bg1="lt1" tx1="dk1" bg2="lt2" tx2="dk2" accent1="accent1" accent2="accent2" accent3="accent3" accent4="accent4" accent5="accent5" accent6="accent6" hlink="hlink" folHlink="folHlink"/>
  <p:hf hdr="0" dt="0"/>
  <p:notesStyle>
    <a:lvl1pPr marL="0" algn="l" defTabSz="914306" rtl="0" eaLnBrk="1" latinLnBrk="0" hangingPunct="1">
      <a:defRPr sz="1200" kern="1200">
        <a:solidFill>
          <a:schemeClr val="tx1"/>
        </a:solidFill>
        <a:latin typeface="+mn-lt"/>
        <a:ea typeface="+mn-ea"/>
        <a:cs typeface="+mn-cs"/>
      </a:defRPr>
    </a:lvl1pPr>
    <a:lvl2pPr marL="457152" algn="l" defTabSz="914306" rtl="0" eaLnBrk="1" latinLnBrk="0" hangingPunct="1">
      <a:defRPr sz="1200" kern="1200">
        <a:solidFill>
          <a:schemeClr val="tx1"/>
        </a:solidFill>
        <a:latin typeface="+mn-lt"/>
        <a:ea typeface="+mn-ea"/>
        <a:cs typeface="+mn-cs"/>
      </a:defRPr>
    </a:lvl2pPr>
    <a:lvl3pPr marL="914306" algn="l" defTabSz="914306" rtl="0" eaLnBrk="1" latinLnBrk="0" hangingPunct="1">
      <a:defRPr sz="1200" kern="1200">
        <a:solidFill>
          <a:schemeClr val="tx1"/>
        </a:solidFill>
        <a:latin typeface="+mn-lt"/>
        <a:ea typeface="+mn-ea"/>
        <a:cs typeface="+mn-cs"/>
      </a:defRPr>
    </a:lvl3pPr>
    <a:lvl4pPr marL="1371458" algn="l" defTabSz="914306" rtl="0" eaLnBrk="1" latinLnBrk="0" hangingPunct="1">
      <a:defRPr sz="1200" kern="1200">
        <a:solidFill>
          <a:schemeClr val="tx1"/>
        </a:solidFill>
        <a:latin typeface="+mn-lt"/>
        <a:ea typeface="+mn-ea"/>
        <a:cs typeface="+mn-cs"/>
      </a:defRPr>
    </a:lvl4pPr>
    <a:lvl5pPr marL="1828611" algn="l" defTabSz="914306" rtl="0" eaLnBrk="1" latinLnBrk="0" hangingPunct="1">
      <a:defRPr sz="1200" kern="1200">
        <a:solidFill>
          <a:schemeClr val="tx1"/>
        </a:solidFill>
        <a:latin typeface="+mn-lt"/>
        <a:ea typeface="+mn-ea"/>
        <a:cs typeface="+mn-cs"/>
      </a:defRPr>
    </a:lvl5pPr>
    <a:lvl6pPr marL="2285765" algn="l" defTabSz="914306" rtl="0" eaLnBrk="1" latinLnBrk="0" hangingPunct="1">
      <a:defRPr sz="1200" kern="1200">
        <a:solidFill>
          <a:schemeClr val="tx1"/>
        </a:solidFill>
        <a:latin typeface="+mn-lt"/>
        <a:ea typeface="+mn-ea"/>
        <a:cs typeface="+mn-cs"/>
      </a:defRPr>
    </a:lvl6pPr>
    <a:lvl7pPr marL="2742919" algn="l" defTabSz="914306" rtl="0" eaLnBrk="1" latinLnBrk="0" hangingPunct="1">
      <a:defRPr sz="1200" kern="1200">
        <a:solidFill>
          <a:schemeClr val="tx1"/>
        </a:solidFill>
        <a:latin typeface="+mn-lt"/>
        <a:ea typeface="+mn-ea"/>
        <a:cs typeface="+mn-cs"/>
      </a:defRPr>
    </a:lvl7pPr>
    <a:lvl8pPr marL="3200071" algn="l" defTabSz="914306" rtl="0" eaLnBrk="1" latinLnBrk="0" hangingPunct="1">
      <a:defRPr sz="1200" kern="1200">
        <a:solidFill>
          <a:schemeClr val="tx1"/>
        </a:solidFill>
        <a:latin typeface="+mn-lt"/>
        <a:ea typeface="+mn-ea"/>
        <a:cs typeface="+mn-cs"/>
      </a:defRPr>
    </a:lvl8pPr>
    <a:lvl9pPr marL="3657224" algn="l" defTabSz="9143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Footer Placeholder 3"/>
          <p:cNvSpPr>
            <a:spLocks noGrp="1"/>
          </p:cNvSpPr>
          <p:nvPr>
            <p:ph type="ftr" sz="quarter" idx="4"/>
          </p:nvPr>
        </p:nvSpPr>
        <p:spPr/>
        <p:txBody>
          <a:bodyPr/>
          <a:lstStyle/>
          <a:p>
            <a:r>
              <a:rPr lang="en-SG"/>
              <a:t>GRP Limited</a:t>
            </a:r>
          </a:p>
        </p:txBody>
      </p:sp>
      <p:sp>
        <p:nvSpPr>
          <p:cNvPr id="5" name="Slide Number Placeholder 4"/>
          <p:cNvSpPr>
            <a:spLocks noGrp="1"/>
          </p:cNvSpPr>
          <p:nvPr>
            <p:ph type="sldNum" sz="quarter" idx="5"/>
          </p:nvPr>
        </p:nvSpPr>
        <p:spPr/>
        <p:txBody>
          <a:bodyPr/>
          <a:lstStyle/>
          <a:p>
            <a:fld id="{2B1B03B0-6006-431E-9124-FCE8B0F28BA7}" type="slidenum">
              <a:rPr lang="en-SG" smtClean="0"/>
              <a:t>6</a:t>
            </a:fld>
            <a:endParaRPr lang="en-SG"/>
          </a:p>
        </p:txBody>
      </p:sp>
    </p:spTree>
    <p:extLst>
      <p:ext uri="{BB962C8B-B14F-4D97-AF65-F5344CB8AC3E}">
        <p14:creationId xmlns:p14="http://schemas.microsoft.com/office/powerpoint/2010/main" val="46226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D645E-F575-2B97-9F2F-7028EB002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9067B-527F-461D-B8F5-410840531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06228-B3A9-87E4-8D32-EA7B681036E6}"/>
              </a:ext>
            </a:extLst>
          </p:cNvPr>
          <p:cNvSpPr>
            <a:spLocks noGrp="1"/>
          </p:cNvSpPr>
          <p:nvPr>
            <p:ph type="body" idx="1"/>
          </p:nvPr>
        </p:nvSpPr>
        <p:spPr/>
        <p:txBody>
          <a:bodyPr/>
          <a:lstStyle/>
          <a:p>
            <a:endParaRPr lang="en-SG" dirty="0"/>
          </a:p>
        </p:txBody>
      </p:sp>
      <p:sp>
        <p:nvSpPr>
          <p:cNvPr id="4" name="Footer Placeholder 3">
            <a:extLst>
              <a:ext uri="{FF2B5EF4-FFF2-40B4-BE49-F238E27FC236}">
                <a16:creationId xmlns:a16="http://schemas.microsoft.com/office/drawing/2014/main" id="{C25F7FDD-EA74-462D-CFE4-31EE9CA6E569}"/>
              </a:ext>
            </a:extLst>
          </p:cNvPr>
          <p:cNvSpPr>
            <a:spLocks noGrp="1"/>
          </p:cNvSpPr>
          <p:nvPr>
            <p:ph type="ftr" sz="quarter" idx="4"/>
          </p:nvPr>
        </p:nvSpPr>
        <p:spPr/>
        <p:txBody>
          <a:bodyPr/>
          <a:lstStyle/>
          <a:p>
            <a:r>
              <a:rPr lang="en-SG"/>
              <a:t>GRP Limited</a:t>
            </a:r>
          </a:p>
        </p:txBody>
      </p:sp>
      <p:sp>
        <p:nvSpPr>
          <p:cNvPr id="5" name="Slide Number Placeholder 4">
            <a:extLst>
              <a:ext uri="{FF2B5EF4-FFF2-40B4-BE49-F238E27FC236}">
                <a16:creationId xmlns:a16="http://schemas.microsoft.com/office/drawing/2014/main" id="{2EE73269-D473-EEB6-0E33-29E0A8080E84}"/>
              </a:ext>
            </a:extLst>
          </p:cNvPr>
          <p:cNvSpPr>
            <a:spLocks noGrp="1"/>
          </p:cNvSpPr>
          <p:nvPr>
            <p:ph type="sldNum" sz="quarter" idx="5"/>
          </p:nvPr>
        </p:nvSpPr>
        <p:spPr/>
        <p:txBody>
          <a:bodyPr/>
          <a:lstStyle/>
          <a:p>
            <a:fld id="{2B1B03B0-6006-431E-9124-FCE8B0F28BA7}" type="slidenum">
              <a:rPr lang="en-SG" smtClean="0"/>
              <a:t>8</a:t>
            </a:fld>
            <a:endParaRPr lang="en-SG"/>
          </a:p>
        </p:txBody>
      </p:sp>
    </p:spTree>
    <p:extLst>
      <p:ext uri="{BB962C8B-B14F-4D97-AF65-F5344CB8AC3E}">
        <p14:creationId xmlns:p14="http://schemas.microsoft.com/office/powerpoint/2010/main" val="2981316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8088" y="1095863"/>
            <a:ext cx="8928497" cy="2331226"/>
          </a:xfrm>
        </p:spPr>
        <p:txBody>
          <a:bodyPr anchor="b"/>
          <a:lstStyle>
            <a:lvl1pPr algn="ctr">
              <a:defRPr sz="5859"/>
            </a:lvl1pPr>
          </a:lstStyle>
          <a:p>
            <a:r>
              <a:rPr lang="en-US"/>
              <a:t>Click to edit Master title style</a:t>
            </a:r>
            <a:endParaRPr lang="en-US" dirty="0"/>
          </a:p>
        </p:txBody>
      </p:sp>
      <p:sp>
        <p:nvSpPr>
          <p:cNvPr id="3" name="Subtitle 2"/>
          <p:cNvSpPr>
            <a:spLocks noGrp="1"/>
          </p:cNvSpPr>
          <p:nvPr>
            <p:ph type="subTitle" idx="1"/>
          </p:nvPr>
        </p:nvSpPr>
        <p:spPr>
          <a:xfrm>
            <a:off x="1488088" y="3516990"/>
            <a:ext cx="8928497" cy="1616668"/>
          </a:xfrm>
        </p:spPr>
        <p:txBody>
          <a:bodyPr/>
          <a:lstStyle>
            <a:lvl1pPr marL="0" indent="0" algn="ctr">
              <a:buNone/>
              <a:defRPr sz="2343"/>
            </a:lvl1pPr>
            <a:lvl2pPr marL="446446" indent="0" algn="ctr">
              <a:buNone/>
              <a:defRPr sz="1953"/>
            </a:lvl2pPr>
            <a:lvl3pPr marL="892890" indent="0" algn="ctr">
              <a:buNone/>
              <a:defRPr sz="1759"/>
            </a:lvl3pPr>
            <a:lvl4pPr marL="1339337" indent="0" algn="ctr">
              <a:buNone/>
              <a:defRPr sz="1563"/>
            </a:lvl4pPr>
            <a:lvl5pPr marL="1785781" indent="0" algn="ctr">
              <a:buNone/>
              <a:defRPr sz="1563"/>
            </a:lvl5pPr>
            <a:lvl6pPr marL="2232226" indent="0" algn="ctr">
              <a:buNone/>
              <a:defRPr sz="1563"/>
            </a:lvl6pPr>
            <a:lvl7pPr marL="2678671" indent="0" algn="ctr">
              <a:buNone/>
              <a:defRPr sz="1563"/>
            </a:lvl7pPr>
            <a:lvl8pPr marL="3125118" indent="0" algn="ctr">
              <a:buNone/>
              <a:defRPr sz="1563"/>
            </a:lvl8pPr>
            <a:lvl9pPr marL="3571563" indent="0" algn="ctr">
              <a:buNone/>
              <a:defRPr sz="156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361934-B7B8-4183-BA0E-6AF5FC2D653E}" type="datetime1">
              <a:rPr lang="en-SG" smtClean="0"/>
              <a:t>21/10/2025</a:t>
            </a:fld>
            <a:endParaRPr lang="en-SG"/>
          </a:p>
        </p:txBody>
      </p:sp>
      <p:sp>
        <p:nvSpPr>
          <p:cNvPr id="5" name="Footer Placeholder 4"/>
          <p:cNvSpPr>
            <a:spLocks noGrp="1"/>
          </p:cNvSpPr>
          <p:nvPr>
            <p:ph type="ftr" sz="quarter" idx="11"/>
          </p:nvPr>
        </p:nvSpPr>
        <p:spPr/>
        <p:txBody>
          <a:bodyPr/>
          <a:lstStyle/>
          <a:p>
            <a:r>
              <a:rPr lang="en-SG"/>
              <a:t>GRP Limited</a:t>
            </a:r>
          </a:p>
        </p:txBody>
      </p:sp>
      <p:sp>
        <p:nvSpPr>
          <p:cNvPr id="6" name="Slide Number Placeholder 5"/>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58454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364CE5-5A3F-4500-B40E-1BE077EB0B5A}" type="datetime1">
              <a:rPr lang="en-SG" smtClean="0"/>
              <a:t>21/10/2025</a:t>
            </a:fld>
            <a:endParaRPr lang="en-SG"/>
          </a:p>
        </p:txBody>
      </p:sp>
      <p:sp>
        <p:nvSpPr>
          <p:cNvPr id="5" name="Footer Placeholder 4"/>
          <p:cNvSpPr>
            <a:spLocks noGrp="1"/>
          </p:cNvSpPr>
          <p:nvPr>
            <p:ph type="ftr" sz="quarter" idx="11"/>
          </p:nvPr>
        </p:nvSpPr>
        <p:spPr/>
        <p:txBody>
          <a:bodyPr/>
          <a:lstStyle/>
          <a:p>
            <a:r>
              <a:rPr lang="en-SG"/>
              <a:t>GRP Limited</a:t>
            </a:r>
          </a:p>
        </p:txBody>
      </p:sp>
      <p:sp>
        <p:nvSpPr>
          <p:cNvPr id="6" name="Slide Number Placeholder 5"/>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284939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19273" y="356504"/>
            <a:ext cx="2566944" cy="56746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452" y="356504"/>
            <a:ext cx="7552021" cy="56746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2F548C-D9AF-4592-9A9A-4E17FA3D2D35}" type="datetime1">
              <a:rPr lang="en-SG" smtClean="0"/>
              <a:t>21/10/2025</a:t>
            </a:fld>
            <a:endParaRPr lang="en-SG"/>
          </a:p>
        </p:txBody>
      </p:sp>
      <p:sp>
        <p:nvSpPr>
          <p:cNvPr id="5" name="Footer Placeholder 4"/>
          <p:cNvSpPr>
            <a:spLocks noGrp="1"/>
          </p:cNvSpPr>
          <p:nvPr>
            <p:ph type="ftr" sz="quarter" idx="11"/>
          </p:nvPr>
        </p:nvSpPr>
        <p:spPr/>
        <p:txBody>
          <a:bodyPr/>
          <a:lstStyle/>
          <a:p>
            <a:r>
              <a:rPr lang="en-SG"/>
              <a:t>GRP Limited</a:t>
            </a:r>
          </a:p>
        </p:txBody>
      </p:sp>
      <p:sp>
        <p:nvSpPr>
          <p:cNvPr id="6" name="Slide Number Placeholder 5"/>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123392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0E1DC-6D92-46DC-9BD0-949FA8CBA5FB}" type="datetime1">
              <a:rPr lang="en-SG" smtClean="0"/>
              <a:t>21/10/2025</a:t>
            </a:fld>
            <a:endParaRPr lang="en-SG"/>
          </a:p>
        </p:txBody>
      </p:sp>
      <p:sp>
        <p:nvSpPr>
          <p:cNvPr id="5" name="Footer Placeholder 4"/>
          <p:cNvSpPr>
            <a:spLocks noGrp="1"/>
          </p:cNvSpPr>
          <p:nvPr>
            <p:ph type="ftr" sz="quarter" idx="11"/>
          </p:nvPr>
        </p:nvSpPr>
        <p:spPr/>
        <p:txBody>
          <a:bodyPr/>
          <a:lstStyle/>
          <a:p>
            <a:r>
              <a:rPr lang="en-SG"/>
              <a:t>GRP Limited</a:t>
            </a:r>
          </a:p>
        </p:txBody>
      </p:sp>
      <p:sp>
        <p:nvSpPr>
          <p:cNvPr id="6" name="Slide Number Placeholder 5"/>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3728860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246" y="1669378"/>
            <a:ext cx="10267772" cy="2785381"/>
          </a:xfrm>
        </p:spPr>
        <p:txBody>
          <a:bodyPr anchor="b"/>
          <a:lstStyle>
            <a:lvl1pPr>
              <a:defRPr sz="5859"/>
            </a:lvl1pPr>
          </a:lstStyle>
          <a:p>
            <a:r>
              <a:rPr lang="en-US"/>
              <a:t>Click to edit Master title style</a:t>
            </a:r>
            <a:endParaRPr lang="en-US" dirty="0"/>
          </a:p>
        </p:txBody>
      </p:sp>
      <p:sp>
        <p:nvSpPr>
          <p:cNvPr id="3" name="Text Placeholder 2"/>
          <p:cNvSpPr>
            <a:spLocks noGrp="1"/>
          </p:cNvSpPr>
          <p:nvPr>
            <p:ph type="body" idx="1"/>
          </p:nvPr>
        </p:nvSpPr>
        <p:spPr>
          <a:xfrm>
            <a:off x="812246" y="4481101"/>
            <a:ext cx="10267772" cy="1464766"/>
          </a:xfrm>
        </p:spPr>
        <p:txBody>
          <a:bodyPr/>
          <a:lstStyle>
            <a:lvl1pPr marL="0" indent="0">
              <a:buNone/>
              <a:defRPr sz="2343">
                <a:solidFill>
                  <a:schemeClr val="tx1">
                    <a:tint val="75000"/>
                  </a:schemeClr>
                </a:solidFill>
              </a:defRPr>
            </a:lvl1pPr>
            <a:lvl2pPr marL="446446" indent="0">
              <a:buNone/>
              <a:defRPr sz="1953">
                <a:solidFill>
                  <a:schemeClr val="tx1">
                    <a:tint val="75000"/>
                  </a:schemeClr>
                </a:solidFill>
              </a:defRPr>
            </a:lvl2pPr>
            <a:lvl3pPr marL="892890" indent="0">
              <a:buNone/>
              <a:defRPr sz="1759">
                <a:solidFill>
                  <a:schemeClr val="tx1">
                    <a:tint val="75000"/>
                  </a:schemeClr>
                </a:solidFill>
              </a:defRPr>
            </a:lvl3pPr>
            <a:lvl4pPr marL="1339337" indent="0">
              <a:buNone/>
              <a:defRPr sz="1563">
                <a:solidFill>
                  <a:schemeClr val="tx1">
                    <a:tint val="75000"/>
                  </a:schemeClr>
                </a:solidFill>
              </a:defRPr>
            </a:lvl4pPr>
            <a:lvl5pPr marL="1785781" indent="0">
              <a:buNone/>
              <a:defRPr sz="1563">
                <a:solidFill>
                  <a:schemeClr val="tx1">
                    <a:tint val="75000"/>
                  </a:schemeClr>
                </a:solidFill>
              </a:defRPr>
            </a:lvl5pPr>
            <a:lvl6pPr marL="2232226" indent="0">
              <a:buNone/>
              <a:defRPr sz="1563">
                <a:solidFill>
                  <a:schemeClr val="tx1">
                    <a:tint val="75000"/>
                  </a:schemeClr>
                </a:solidFill>
              </a:defRPr>
            </a:lvl6pPr>
            <a:lvl7pPr marL="2678671" indent="0">
              <a:buNone/>
              <a:defRPr sz="1563">
                <a:solidFill>
                  <a:schemeClr val="tx1">
                    <a:tint val="75000"/>
                  </a:schemeClr>
                </a:solidFill>
              </a:defRPr>
            </a:lvl7pPr>
            <a:lvl8pPr marL="3125118" indent="0">
              <a:buNone/>
              <a:defRPr sz="1563">
                <a:solidFill>
                  <a:schemeClr val="tx1">
                    <a:tint val="75000"/>
                  </a:schemeClr>
                </a:solidFill>
              </a:defRPr>
            </a:lvl8pPr>
            <a:lvl9pPr marL="3571563" indent="0">
              <a:buNone/>
              <a:defRPr sz="15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DEC68-A454-474A-B8F3-6F242E70E88D}" type="datetime1">
              <a:rPr lang="en-SG" smtClean="0"/>
              <a:t>21/10/2025</a:t>
            </a:fld>
            <a:endParaRPr lang="en-SG"/>
          </a:p>
        </p:txBody>
      </p:sp>
      <p:sp>
        <p:nvSpPr>
          <p:cNvPr id="5" name="Footer Placeholder 4"/>
          <p:cNvSpPr>
            <a:spLocks noGrp="1"/>
          </p:cNvSpPr>
          <p:nvPr>
            <p:ph type="ftr" sz="quarter" idx="11"/>
          </p:nvPr>
        </p:nvSpPr>
        <p:spPr/>
        <p:txBody>
          <a:bodyPr/>
          <a:lstStyle/>
          <a:p>
            <a:r>
              <a:rPr lang="en-SG"/>
              <a:t>GRP Limited</a:t>
            </a:r>
          </a:p>
        </p:txBody>
      </p:sp>
      <p:sp>
        <p:nvSpPr>
          <p:cNvPr id="6" name="Slide Number Placeholder 5"/>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205674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445" y="1782521"/>
            <a:ext cx="5059482" cy="42485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26737" y="1782521"/>
            <a:ext cx="5059482" cy="42485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D7681A-301C-42FD-B026-3C420A1DF1F8}" type="datetime1">
              <a:rPr lang="en-SG" smtClean="0"/>
              <a:t>21/10/2025</a:t>
            </a:fld>
            <a:endParaRPr lang="en-SG"/>
          </a:p>
        </p:txBody>
      </p:sp>
      <p:sp>
        <p:nvSpPr>
          <p:cNvPr id="6" name="Footer Placeholder 5"/>
          <p:cNvSpPr>
            <a:spLocks noGrp="1"/>
          </p:cNvSpPr>
          <p:nvPr>
            <p:ph type="ftr" sz="quarter" idx="11"/>
          </p:nvPr>
        </p:nvSpPr>
        <p:spPr/>
        <p:txBody>
          <a:bodyPr/>
          <a:lstStyle/>
          <a:p>
            <a:r>
              <a:rPr lang="en-SG"/>
              <a:t>GRP Limited</a:t>
            </a:r>
          </a:p>
        </p:txBody>
      </p:sp>
      <p:sp>
        <p:nvSpPr>
          <p:cNvPr id="7" name="Slide Number Placeholder 6"/>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246077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9998" y="356510"/>
            <a:ext cx="10267772" cy="12942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0003" y="1641471"/>
            <a:ext cx="5036229" cy="804459"/>
          </a:xfrm>
        </p:spPr>
        <p:txBody>
          <a:bodyPr anchor="b"/>
          <a:lstStyle>
            <a:lvl1pPr marL="0" indent="0">
              <a:buNone/>
              <a:defRPr sz="2343" b="1"/>
            </a:lvl1pPr>
            <a:lvl2pPr marL="446446" indent="0">
              <a:buNone/>
              <a:defRPr sz="1953" b="1"/>
            </a:lvl2pPr>
            <a:lvl3pPr marL="892890" indent="0">
              <a:buNone/>
              <a:defRPr sz="1759" b="1"/>
            </a:lvl3pPr>
            <a:lvl4pPr marL="1339337" indent="0">
              <a:buNone/>
              <a:defRPr sz="1563" b="1"/>
            </a:lvl4pPr>
            <a:lvl5pPr marL="1785781" indent="0">
              <a:buNone/>
              <a:defRPr sz="1563" b="1"/>
            </a:lvl5pPr>
            <a:lvl6pPr marL="2232226" indent="0">
              <a:buNone/>
              <a:defRPr sz="1563" b="1"/>
            </a:lvl6pPr>
            <a:lvl7pPr marL="2678671" indent="0">
              <a:buNone/>
              <a:defRPr sz="1563" b="1"/>
            </a:lvl7pPr>
            <a:lvl8pPr marL="3125118" indent="0">
              <a:buNone/>
              <a:defRPr sz="1563" b="1"/>
            </a:lvl8pPr>
            <a:lvl9pPr marL="3571563" indent="0">
              <a:buNone/>
              <a:defRPr sz="1563" b="1"/>
            </a:lvl9pPr>
          </a:lstStyle>
          <a:p>
            <a:pPr lvl="0"/>
            <a:r>
              <a:rPr lang="en-US"/>
              <a:t>Click to edit Master text styles</a:t>
            </a:r>
          </a:p>
        </p:txBody>
      </p:sp>
      <p:sp>
        <p:nvSpPr>
          <p:cNvPr id="4" name="Content Placeholder 3"/>
          <p:cNvSpPr>
            <a:spLocks noGrp="1"/>
          </p:cNvSpPr>
          <p:nvPr>
            <p:ph sz="half" idx="2"/>
          </p:nvPr>
        </p:nvSpPr>
        <p:spPr>
          <a:xfrm>
            <a:off x="820003" y="2445934"/>
            <a:ext cx="5036229" cy="35975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26737" y="1641471"/>
            <a:ext cx="5061032" cy="804459"/>
          </a:xfrm>
        </p:spPr>
        <p:txBody>
          <a:bodyPr anchor="b"/>
          <a:lstStyle>
            <a:lvl1pPr marL="0" indent="0">
              <a:buNone/>
              <a:defRPr sz="2343" b="1"/>
            </a:lvl1pPr>
            <a:lvl2pPr marL="446446" indent="0">
              <a:buNone/>
              <a:defRPr sz="1953" b="1"/>
            </a:lvl2pPr>
            <a:lvl3pPr marL="892890" indent="0">
              <a:buNone/>
              <a:defRPr sz="1759" b="1"/>
            </a:lvl3pPr>
            <a:lvl4pPr marL="1339337" indent="0">
              <a:buNone/>
              <a:defRPr sz="1563" b="1"/>
            </a:lvl4pPr>
            <a:lvl5pPr marL="1785781" indent="0">
              <a:buNone/>
              <a:defRPr sz="1563" b="1"/>
            </a:lvl5pPr>
            <a:lvl6pPr marL="2232226" indent="0">
              <a:buNone/>
              <a:defRPr sz="1563" b="1"/>
            </a:lvl6pPr>
            <a:lvl7pPr marL="2678671" indent="0">
              <a:buNone/>
              <a:defRPr sz="1563" b="1"/>
            </a:lvl7pPr>
            <a:lvl8pPr marL="3125118" indent="0">
              <a:buNone/>
              <a:defRPr sz="1563" b="1"/>
            </a:lvl8pPr>
            <a:lvl9pPr marL="3571563" indent="0">
              <a:buNone/>
              <a:defRPr sz="1563" b="1"/>
            </a:lvl9pPr>
          </a:lstStyle>
          <a:p>
            <a:pPr lvl="0"/>
            <a:r>
              <a:rPr lang="en-US"/>
              <a:t>Click to edit Master text styles</a:t>
            </a:r>
          </a:p>
        </p:txBody>
      </p:sp>
      <p:sp>
        <p:nvSpPr>
          <p:cNvPr id="6" name="Content Placeholder 5"/>
          <p:cNvSpPr>
            <a:spLocks noGrp="1"/>
          </p:cNvSpPr>
          <p:nvPr>
            <p:ph sz="quarter" idx="4"/>
          </p:nvPr>
        </p:nvSpPr>
        <p:spPr>
          <a:xfrm>
            <a:off x="6026737" y="2445934"/>
            <a:ext cx="5061032" cy="35975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3B087-3B8B-47E0-939C-EA0DD756FC47}" type="datetime1">
              <a:rPr lang="en-SG" smtClean="0"/>
              <a:t>21/10/2025</a:t>
            </a:fld>
            <a:endParaRPr lang="en-SG"/>
          </a:p>
        </p:txBody>
      </p:sp>
      <p:sp>
        <p:nvSpPr>
          <p:cNvPr id="8" name="Footer Placeholder 7"/>
          <p:cNvSpPr>
            <a:spLocks noGrp="1"/>
          </p:cNvSpPr>
          <p:nvPr>
            <p:ph type="ftr" sz="quarter" idx="11"/>
          </p:nvPr>
        </p:nvSpPr>
        <p:spPr/>
        <p:txBody>
          <a:bodyPr/>
          <a:lstStyle/>
          <a:p>
            <a:r>
              <a:rPr lang="en-SG"/>
              <a:t>GRP Limited</a:t>
            </a:r>
          </a:p>
        </p:txBody>
      </p:sp>
      <p:sp>
        <p:nvSpPr>
          <p:cNvPr id="9" name="Slide Number Placeholder 8"/>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18605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F80BDA-2CFF-4C9E-8798-A919CF8AD573}" type="datetime1">
              <a:rPr lang="en-SG" smtClean="0"/>
              <a:t>21/10/2025</a:t>
            </a:fld>
            <a:endParaRPr lang="en-SG"/>
          </a:p>
        </p:txBody>
      </p:sp>
      <p:sp>
        <p:nvSpPr>
          <p:cNvPr id="4" name="Footer Placeholder 3"/>
          <p:cNvSpPr>
            <a:spLocks noGrp="1"/>
          </p:cNvSpPr>
          <p:nvPr>
            <p:ph type="ftr" sz="quarter" idx="11"/>
          </p:nvPr>
        </p:nvSpPr>
        <p:spPr/>
        <p:txBody>
          <a:bodyPr/>
          <a:lstStyle/>
          <a:p>
            <a:r>
              <a:rPr lang="en-SG"/>
              <a:t>GRP Limited</a:t>
            </a:r>
          </a:p>
        </p:txBody>
      </p:sp>
      <p:sp>
        <p:nvSpPr>
          <p:cNvPr id="5" name="Slide Number Placeholder 4"/>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414297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125E2-C28A-4777-857F-81E4C2CF2F4B}" type="datetime1">
              <a:rPr lang="en-SG" smtClean="0"/>
              <a:t>21/10/2025</a:t>
            </a:fld>
            <a:endParaRPr lang="en-SG"/>
          </a:p>
        </p:txBody>
      </p:sp>
      <p:sp>
        <p:nvSpPr>
          <p:cNvPr id="3" name="Footer Placeholder 2"/>
          <p:cNvSpPr>
            <a:spLocks noGrp="1"/>
          </p:cNvSpPr>
          <p:nvPr>
            <p:ph type="ftr" sz="quarter" idx="11"/>
          </p:nvPr>
        </p:nvSpPr>
        <p:spPr/>
        <p:txBody>
          <a:bodyPr/>
          <a:lstStyle/>
          <a:p>
            <a:r>
              <a:rPr lang="en-SG"/>
              <a:t>GRP Limited</a:t>
            </a:r>
          </a:p>
        </p:txBody>
      </p:sp>
      <p:sp>
        <p:nvSpPr>
          <p:cNvPr id="4" name="Slide Number Placeholder 3"/>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378022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0000" y="446406"/>
            <a:ext cx="3839563" cy="1562418"/>
          </a:xfrm>
        </p:spPr>
        <p:txBody>
          <a:bodyPr anchor="b"/>
          <a:lstStyle>
            <a:lvl1pPr>
              <a:defRPr sz="3124"/>
            </a:lvl1pPr>
          </a:lstStyle>
          <a:p>
            <a:r>
              <a:rPr lang="en-US"/>
              <a:t>Click to edit Master title style</a:t>
            </a:r>
            <a:endParaRPr lang="en-US" dirty="0"/>
          </a:p>
        </p:txBody>
      </p:sp>
      <p:sp>
        <p:nvSpPr>
          <p:cNvPr id="3" name="Content Placeholder 2"/>
          <p:cNvSpPr>
            <a:spLocks noGrp="1"/>
          </p:cNvSpPr>
          <p:nvPr>
            <p:ph idx="1"/>
          </p:nvPr>
        </p:nvSpPr>
        <p:spPr>
          <a:xfrm>
            <a:off x="5061035" y="964119"/>
            <a:ext cx="6026736" cy="4758553"/>
          </a:xfrm>
        </p:spPr>
        <p:txBody>
          <a:bodyPr/>
          <a:lstStyle>
            <a:lvl1pPr>
              <a:defRPr sz="3124"/>
            </a:lvl1pPr>
            <a:lvl2pPr>
              <a:defRPr sz="2735"/>
            </a:lvl2pPr>
            <a:lvl3pPr>
              <a:defRPr sz="2343"/>
            </a:lvl3pPr>
            <a:lvl4pPr>
              <a:defRPr sz="1953"/>
            </a:lvl4pPr>
            <a:lvl5pPr>
              <a:defRPr sz="1953"/>
            </a:lvl5pPr>
            <a:lvl6pPr>
              <a:defRPr sz="1953"/>
            </a:lvl6pPr>
            <a:lvl7pPr>
              <a:defRPr sz="1953"/>
            </a:lvl7pPr>
            <a:lvl8pPr>
              <a:defRPr sz="1953"/>
            </a:lvl8pPr>
            <a:lvl9pPr>
              <a:defRPr sz="19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0000" y="2008823"/>
            <a:ext cx="3839563" cy="3721592"/>
          </a:xfrm>
        </p:spPr>
        <p:txBody>
          <a:bodyPr/>
          <a:lstStyle>
            <a:lvl1pPr marL="0" indent="0">
              <a:buNone/>
              <a:defRPr sz="1563"/>
            </a:lvl1pPr>
            <a:lvl2pPr marL="446446" indent="0">
              <a:buNone/>
              <a:defRPr sz="1367"/>
            </a:lvl2pPr>
            <a:lvl3pPr marL="892890" indent="0">
              <a:buNone/>
              <a:defRPr sz="1172"/>
            </a:lvl3pPr>
            <a:lvl4pPr marL="1339337" indent="0">
              <a:buNone/>
              <a:defRPr sz="976"/>
            </a:lvl4pPr>
            <a:lvl5pPr marL="1785781" indent="0">
              <a:buNone/>
              <a:defRPr sz="976"/>
            </a:lvl5pPr>
            <a:lvl6pPr marL="2232226" indent="0">
              <a:buNone/>
              <a:defRPr sz="976"/>
            </a:lvl6pPr>
            <a:lvl7pPr marL="2678671" indent="0">
              <a:buNone/>
              <a:defRPr sz="976"/>
            </a:lvl7pPr>
            <a:lvl8pPr marL="3125118" indent="0">
              <a:buNone/>
              <a:defRPr sz="976"/>
            </a:lvl8pPr>
            <a:lvl9pPr marL="3571563" indent="0">
              <a:buNone/>
              <a:defRPr sz="976"/>
            </a:lvl9pPr>
          </a:lstStyle>
          <a:p>
            <a:pPr lvl="0"/>
            <a:r>
              <a:rPr lang="en-US"/>
              <a:t>Click to edit Master text styles</a:t>
            </a:r>
          </a:p>
        </p:txBody>
      </p:sp>
      <p:sp>
        <p:nvSpPr>
          <p:cNvPr id="5" name="Date Placeholder 4"/>
          <p:cNvSpPr>
            <a:spLocks noGrp="1"/>
          </p:cNvSpPr>
          <p:nvPr>
            <p:ph type="dt" sz="half" idx="10"/>
          </p:nvPr>
        </p:nvSpPr>
        <p:spPr/>
        <p:txBody>
          <a:bodyPr/>
          <a:lstStyle/>
          <a:p>
            <a:fld id="{793AF209-3642-4215-B24B-9A793BF1E6DD}" type="datetime1">
              <a:rPr lang="en-SG" smtClean="0"/>
              <a:t>21/10/2025</a:t>
            </a:fld>
            <a:endParaRPr lang="en-SG"/>
          </a:p>
        </p:txBody>
      </p:sp>
      <p:sp>
        <p:nvSpPr>
          <p:cNvPr id="6" name="Footer Placeholder 5"/>
          <p:cNvSpPr>
            <a:spLocks noGrp="1"/>
          </p:cNvSpPr>
          <p:nvPr>
            <p:ph type="ftr" sz="quarter" idx="11"/>
          </p:nvPr>
        </p:nvSpPr>
        <p:spPr/>
        <p:txBody>
          <a:bodyPr/>
          <a:lstStyle/>
          <a:p>
            <a:r>
              <a:rPr lang="en-SG"/>
              <a:t>GRP Limited</a:t>
            </a:r>
          </a:p>
        </p:txBody>
      </p:sp>
      <p:sp>
        <p:nvSpPr>
          <p:cNvPr id="7" name="Slide Number Placeholder 6"/>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484559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0000" y="446406"/>
            <a:ext cx="3839563" cy="1562418"/>
          </a:xfrm>
        </p:spPr>
        <p:txBody>
          <a:bodyPr anchor="b"/>
          <a:lstStyle>
            <a:lvl1pPr>
              <a:defRPr sz="3124"/>
            </a:lvl1pPr>
          </a:lstStyle>
          <a:p>
            <a:r>
              <a:rPr lang="en-US"/>
              <a:t>Click to edit Master title style</a:t>
            </a:r>
            <a:endParaRPr lang="en-US" dirty="0"/>
          </a:p>
        </p:txBody>
      </p:sp>
      <p:sp>
        <p:nvSpPr>
          <p:cNvPr id="3" name="Picture Placeholder 2"/>
          <p:cNvSpPr>
            <a:spLocks noGrp="1" noChangeAspect="1"/>
          </p:cNvSpPr>
          <p:nvPr>
            <p:ph type="pic" idx="1"/>
          </p:nvPr>
        </p:nvSpPr>
        <p:spPr>
          <a:xfrm>
            <a:off x="5061035" y="964119"/>
            <a:ext cx="6026736" cy="4758553"/>
          </a:xfrm>
        </p:spPr>
        <p:txBody>
          <a:bodyPr anchor="t"/>
          <a:lstStyle>
            <a:lvl1pPr marL="0" indent="0">
              <a:buNone/>
              <a:defRPr sz="3124"/>
            </a:lvl1pPr>
            <a:lvl2pPr marL="446446" indent="0">
              <a:buNone/>
              <a:defRPr sz="2735"/>
            </a:lvl2pPr>
            <a:lvl3pPr marL="892890" indent="0">
              <a:buNone/>
              <a:defRPr sz="2343"/>
            </a:lvl3pPr>
            <a:lvl4pPr marL="1339337" indent="0">
              <a:buNone/>
              <a:defRPr sz="1953"/>
            </a:lvl4pPr>
            <a:lvl5pPr marL="1785781" indent="0">
              <a:buNone/>
              <a:defRPr sz="1953"/>
            </a:lvl5pPr>
            <a:lvl6pPr marL="2232226" indent="0">
              <a:buNone/>
              <a:defRPr sz="1953"/>
            </a:lvl6pPr>
            <a:lvl7pPr marL="2678671" indent="0">
              <a:buNone/>
              <a:defRPr sz="1953"/>
            </a:lvl7pPr>
            <a:lvl8pPr marL="3125118" indent="0">
              <a:buNone/>
              <a:defRPr sz="1953"/>
            </a:lvl8pPr>
            <a:lvl9pPr marL="3571563" indent="0">
              <a:buNone/>
              <a:defRPr sz="1953"/>
            </a:lvl9pPr>
          </a:lstStyle>
          <a:p>
            <a:r>
              <a:rPr lang="en-US"/>
              <a:t>Click icon to add picture</a:t>
            </a:r>
            <a:endParaRPr lang="en-US" dirty="0"/>
          </a:p>
        </p:txBody>
      </p:sp>
      <p:sp>
        <p:nvSpPr>
          <p:cNvPr id="4" name="Text Placeholder 3"/>
          <p:cNvSpPr>
            <a:spLocks noGrp="1"/>
          </p:cNvSpPr>
          <p:nvPr>
            <p:ph type="body" sz="half" idx="2"/>
          </p:nvPr>
        </p:nvSpPr>
        <p:spPr>
          <a:xfrm>
            <a:off x="820000" y="2008823"/>
            <a:ext cx="3839563" cy="3721592"/>
          </a:xfrm>
        </p:spPr>
        <p:txBody>
          <a:bodyPr/>
          <a:lstStyle>
            <a:lvl1pPr marL="0" indent="0">
              <a:buNone/>
              <a:defRPr sz="1563"/>
            </a:lvl1pPr>
            <a:lvl2pPr marL="446446" indent="0">
              <a:buNone/>
              <a:defRPr sz="1367"/>
            </a:lvl2pPr>
            <a:lvl3pPr marL="892890" indent="0">
              <a:buNone/>
              <a:defRPr sz="1172"/>
            </a:lvl3pPr>
            <a:lvl4pPr marL="1339337" indent="0">
              <a:buNone/>
              <a:defRPr sz="976"/>
            </a:lvl4pPr>
            <a:lvl5pPr marL="1785781" indent="0">
              <a:buNone/>
              <a:defRPr sz="976"/>
            </a:lvl5pPr>
            <a:lvl6pPr marL="2232226" indent="0">
              <a:buNone/>
              <a:defRPr sz="976"/>
            </a:lvl6pPr>
            <a:lvl7pPr marL="2678671" indent="0">
              <a:buNone/>
              <a:defRPr sz="976"/>
            </a:lvl7pPr>
            <a:lvl8pPr marL="3125118" indent="0">
              <a:buNone/>
              <a:defRPr sz="976"/>
            </a:lvl8pPr>
            <a:lvl9pPr marL="3571563" indent="0">
              <a:buNone/>
              <a:defRPr sz="976"/>
            </a:lvl9pPr>
          </a:lstStyle>
          <a:p>
            <a:pPr lvl="0"/>
            <a:r>
              <a:rPr lang="en-US"/>
              <a:t>Click to edit Master text styles</a:t>
            </a:r>
          </a:p>
        </p:txBody>
      </p:sp>
      <p:sp>
        <p:nvSpPr>
          <p:cNvPr id="5" name="Date Placeholder 4"/>
          <p:cNvSpPr>
            <a:spLocks noGrp="1"/>
          </p:cNvSpPr>
          <p:nvPr>
            <p:ph type="dt" sz="half" idx="10"/>
          </p:nvPr>
        </p:nvSpPr>
        <p:spPr/>
        <p:txBody>
          <a:bodyPr/>
          <a:lstStyle/>
          <a:p>
            <a:fld id="{78E33F7B-531E-42FF-8F9F-C05CC8532060}" type="datetime1">
              <a:rPr lang="en-SG" smtClean="0"/>
              <a:t>21/10/2025</a:t>
            </a:fld>
            <a:endParaRPr lang="en-SG"/>
          </a:p>
        </p:txBody>
      </p:sp>
      <p:sp>
        <p:nvSpPr>
          <p:cNvPr id="6" name="Footer Placeholder 5"/>
          <p:cNvSpPr>
            <a:spLocks noGrp="1"/>
          </p:cNvSpPr>
          <p:nvPr>
            <p:ph type="ftr" sz="quarter" idx="11"/>
          </p:nvPr>
        </p:nvSpPr>
        <p:spPr/>
        <p:txBody>
          <a:bodyPr/>
          <a:lstStyle/>
          <a:p>
            <a:r>
              <a:rPr lang="en-SG"/>
              <a:t>GRP Limited</a:t>
            </a:r>
          </a:p>
        </p:txBody>
      </p:sp>
      <p:sp>
        <p:nvSpPr>
          <p:cNvPr id="7" name="Slide Number Placeholder 6"/>
          <p:cNvSpPr>
            <a:spLocks noGrp="1"/>
          </p:cNvSpPr>
          <p:nvPr>
            <p:ph type="sldNum" sz="quarter" idx="12"/>
          </p:nvPr>
        </p:nvSpPr>
        <p:spPr/>
        <p:txBody>
          <a:bodyPr/>
          <a:lstStyle/>
          <a:p>
            <a:fld id="{BE2D9CAB-469F-4D18-9829-39713F7923B0}" type="slidenum">
              <a:rPr lang="en-SG" smtClean="0"/>
              <a:t>‹#›</a:t>
            </a:fld>
            <a:endParaRPr lang="en-SG"/>
          </a:p>
        </p:txBody>
      </p:sp>
    </p:spTree>
    <p:extLst>
      <p:ext uri="{BB962C8B-B14F-4D97-AF65-F5344CB8AC3E}">
        <p14:creationId xmlns:p14="http://schemas.microsoft.com/office/powerpoint/2010/main" val="331242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447" y="356510"/>
            <a:ext cx="10267772" cy="12942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447" y="1782521"/>
            <a:ext cx="10267772" cy="42485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8449" y="6206271"/>
            <a:ext cx="2678549" cy="356504"/>
          </a:xfrm>
          <a:prstGeom prst="rect">
            <a:avLst/>
          </a:prstGeom>
        </p:spPr>
        <p:txBody>
          <a:bodyPr vert="horz" lIns="91440" tIns="45720" rIns="91440" bIns="45720" rtlCol="0" anchor="ctr"/>
          <a:lstStyle>
            <a:lvl1pPr algn="l">
              <a:defRPr sz="1172">
                <a:solidFill>
                  <a:schemeClr val="tx1">
                    <a:tint val="75000"/>
                  </a:schemeClr>
                </a:solidFill>
              </a:defRPr>
            </a:lvl1pPr>
          </a:lstStyle>
          <a:p>
            <a:fld id="{5521A381-C256-4FDF-9C28-496D5A4AC0CE}" type="datetime1">
              <a:rPr lang="en-SG" smtClean="0"/>
              <a:t>21/10/2025</a:t>
            </a:fld>
            <a:endParaRPr lang="en-SG"/>
          </a:p>
        </p:txBody>
      </p:sp>
      <p:sp>
        <p:nvSpPr>
          <p:cNvPr id="5" name="Footer Placeholder 4"/>
          <p:cNvSpPr>
            <a:spLocks noGrp="1"/>
          </p:cNvSpPr>
          <p:nvPr>
            <p:ph type="ftr" sz="quarter" idx="3"/>
          </p:nvPr>
        </p:nvSpPr>
        <p:spPr>
          <a:xfrm>
            <a:off x="3943425" y="6206271"/>
            <a:ext cx="4017823" cy="356504"/>
          </a:xfrm>
          <a:prstGeom prst="rect">
            <a:avLst/>
          </a:prstGeom>
        </p:spPr>
        <p:txBody>
          <a:bodyPr vert="horz" lIns="91440" tIns="45720" rIns="91440" bIns="45720" rtlCol="0" anchor="ctr"/>
          <a:lstStyle>
            <a:lvl1pPr algn="ctr">
              <a:defRPr sz="1172">
                <a:solidFill>
                  <a:schemeClr val="tx1">
                    <a:tint val="75000"/>
                  </a:schemeClr>
                </a:solidFill>
              </a:defRPr>
            </a:lvl1pPr>
          </a:lstStyle>
          <a:p>
            <a:r>
              <a:rPr lang="en-SG"/>
              <a:t>GRP Limited</a:t>
            </a:r>
          </a:p>
        </p:txBody>
      </p:sp>
      <p:sp>
        <p:nvSpPr>
          <p:cNvPr id="6" name="Slide Number Placeholder 5"/>
          <p:cNvSpPr>
            <a:spLocks noGrp="1"/>
          </p:cNvSpPr>
          <p:nvPr>
            <p:ph type="sldNum" sz="quarter" idx="4"/>
          </p:nvPr>
        </p:nvSpPr>
        <p:spPr>
          <a:xfrm>
            <a:off x="8407671" y="6206271"/>
            <a:ext cx="2678549" cy="356504"/>
          </a:xfrm>
          <a:prstGeom prst="rect">
            <a:avLst/>
          </a:prstGeom>
        </p:spPr>
        <p:txBody>
          <a:bodyPr vert="horz" lIns="91440" tIns="45720" rIns="91440" bIns="45720" rtlCol="0" anchor="ctr"/>
          <a:lstStyle>
            <a:lvl1pPr algn="r">
              <a:defRPr sz="1172">
                <a:solidFill>
                  <a:schemeClr val="tx1">
                    <a:tint val="75000"/>
                  </a:schemeClr>
                </a:solidFill>
              </a:defRPr>
            </a:lvl1pPr>
          </a:lstStyle>
          <a:p>
            <a:fld id="{BE2D9CAB-469F-4D18-9829-39713F7923B0}" type="slidenum">
              <a:rPr lang="en-SG" smtClean="0"/>
              <a:t>‹#›</a:t>
            </a:fld>
            <a:endParaRPr lang="en-SG"/>
          </a:p>
        </p:txBody>
      </p:sp>
    </p:spTree>
    <p:extLst>
      <p:ext uri="{BB962C8B-B14F-4D97-AF65-F5344CB8AC3E}">
        <p14:creationId xmlns:p14="http://schemas.microsoft.com/office/powerpoint/2010/main" val="793469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892890" rtl="0" eaLnBrk="1" latinLnBrk="0" hangingPunct="1">
        <a:lnSpc>
          <a:spcPct val="90000"/>
        </a:lnSpc>
        <a:spcBef>
          <a:spcPct val="0"/>
        </a:spcBef>
        <a:buNone/>
        <a:defRPr sz="4296" kern="1200">
          <a:solidFill>
            <a:schemeClr val="tx1"/>
          </a:solidFill>
          <a:latin typeface="+mj-lt"/>
          <a:ea typeface="+mj-ea"/>
          <a:cs typeface="+mj-cs"/>
        </a:defRPr>
      </a:lvl1pPr>
    </p:titleStyle>
    <p:bodyStyle>
      <a:lvl1pPr marL="223223" indent="-223223" algn="l" defTabSz="892890" rtl="0" eaLnBrk="1" latinLnBrk="0" hangingPunct="1">
        <a:lnSpc>
          <a:spcPct val="90000"/>
        </a:lnSpc>
        <a:spcBef>
          <a:spcPts val="976"/>
        </a:spcBef>
        <a:buFont typeface="Arial" panose="020B0604020202020204" pitchFamily="34" charset="0"/>
        <a:buChar char="•"/>
        <a:defRPr sz="2735" kern="1200">
          <a:solidFill>
            <a:schemeClr val="tx1"/>
          </a:solidFill>
          <a:latin typeface="+mn-lt"/>
          <a:ea typeface="+mn-ea"/>
          <a:cs typeface="+mn-cs"/>
        </a:defRPr>
      </a:lvl1pPr>
      <a:lvl2pPr marL="669667" indent="-223223" algn="l" defTabSz="892890" rtl="0" eaLnBrk="1" latinLnBrk="0" hangingPunct="1">
        <a:lnSpc>
          <a:spcPct val="90000"/>
        </a:lnSpc>
        <a:spcBef>
          <a:spcPts val="488"/>
        </a:spcBef>
        <a:buFont typeface="Arial" panose="020B0604020202020204" pitchFamily="34" charset="0"/>
        <a:buChar char="•"/>
        <a:defRPr sz="2343" kern="1200">
          <a:solidFill>
            <a:schemeClr val="tx1"/>
          </a:solidFill>
          <a:latin typeface="+mn-lt"/>
          <a:ea typeface="+mn-ea"/>
          <a:cs typeface="+mn-cs"/>
        </a:defRPr>
      </a:lvl2pPr>
      <a:lvl3pPr marL="1116113" indent="-223223" algn="l" defTabSz="892890" rtl="0" eaLnBrk="1" latinLnBrk="0" hangingPunct="1">
        <a:lnSpc>
          <a:spcPct val="90000"/>
        </a:lnSpc>
        <a:spcBef>
          <a:spcPts val="488"/>
        </a:spcBef>
        <a:buFont typeface="Arial" panose="020B0604020202020204" pitchFamily="34" charset="0"/>
        <a:buChar char="•"/>
        <a:defRPr sz="1953" kern="1200">
          <a:solidFill>
            <a:schemeClr val="tx1"/>
          </a:solidFill>
          <a:latin typeface="+mn-lt"/>
          <a:ea typeface="+mn-ea"/>
          <a:cs typeface="+mn-cs"/>
        </a:defRPr>
      </a:lvl3pPr>
      <a:lvl4pPr marL="1562558" indent="-223223" algn="l" defTabSz="892890" rtl="0" eaLnBrk="1" latinLnBrk="0" hangingPunct="1">
        <a:lnSpc>
          <a:spcPct val="90000"/>
        </a:lnSpc>
        <a:spcBef>
          <a:spcPts val="488"/>
        </a:spcBef>
        <a:buFont typeface="Arial" panose="020B0604020202020204" pitchFamily="34" charset="0"/>
        <a:buChar char="•"/>
        <a:defRPr sz="1759" kern="1200">
          <a:solidFill>
            <a:schemeClr val="tx1"/>
          </a:solidFill>
          <a:latin typeface="+mn-lt"/>
          <a:ea typeface="+mn-ea"/>
          <a:cs typeface="+mn-cs"/>
        </a:defRPr>
      </a:lvl4pPr>
      <a:lvl5pPr marL="2009004" indent="-223223" algn="l" defTabSz="892890" rtl="0" eaLnBrk="1" latinLnBrk="0" hangingPunct="1">
        <a:lnSpc>
          <a:spcPct val="90000"/>
        </a:lnSpc>
        <a:spcBef>
          <a:spcPts val="488"/>
        </a:spcBef>
        <a:buFont typeface="Arial" panose="020B0604020202020204" pitchFamily="34" charset="0"/>
        <a:buChar char="•"/>
        <a:defRPr sz="1759" kern="1200">
          <a:solidFill>
            <a:schemeClr val="tx1"/>
          </a:solidFill>
          <a:latin typeface="+mn-lt"/>
          <a:ea typeface="+mn-ea"/>
          <a:cs typeface="+mn-cs"/>
        </a:defRPr>
      </a:lvl5pPr>
      <a:lvl6pPr marL="2455448" indent="-223223" algn="l" defTabSz="892890" rtl="0" eaLnBrk="1" latinLnBrk="0" hangingPunct="1">
        <a:lnSpc>
          <a:spcPct val="90000"/>
        </a:lnSpc>
        <a:spcBef>
          <a:spcPts val="488"/>
        </a:spcBef>
        <a:buFont typeface="Arial" panose="020B0604020202020204" pitchFamily="34" charset="0"/>
        <a:buChar char="•"/>
        <a:defRPr sz="1759" kern="1200">
          <a:solidFill>
            <a:schemeClr val="tx1"/>
          </a:solidFill>
          <a:latin typeface="+mn-lt"/>
          <a:ea typeface="+mn-ea"/>
          <a:cs typeface="+mn-cs"/>
        </a:defRPr>
      </a:lvl6pPr>
      <a:lvl7pPr marL="2901896" indent="-223223" algn="l" defTabSz="892890" rtl="0" eaLnBrk="1" latinLnBrk="0" hangingPunct="1">
        <a:lnSpc>
          <a:spcPct val="90000"/>
        </a:lnSpc>
        <a:spcBef>
          <a:spcPts val="488"/>
        </a:spcBef>
        <a:buFont typeface="Arial" panose="020B0604020202020204" pitchFamily="34" charset="0"/>
        <a:buChar char="•"/>
        <a:defRPr sz="1759" kern="1200">
          <a:solidFill>
            <a:schemeClr val="tx1"/>
          </a:solidFill>
          <a:latin typeface="+mn-lt"/>
          <a:ea typeface="+mn-ea"/>
          <a:cs typeface="+mn-cs"/>
        </a:defRPr>
      </a:lvl7pPr>
      <a:lvl8pPr marL="3348339" indent="-223223" algn="l" defTabSz="892890" rtl="0" eaLnBrk="1" latinLnBrk="0" hangingPunct="1">
        <a:lnSpc>
          <a:spcPct val="90000"/>
        </a:lnSpc>
        <a:spcBef>
          <a:spcPts val="488"/>
        </a:spcBef>
        <a:buFont typeface="Arial" panose="020B0604020202020204" pitchFamily="34" charset="0"/>
        <a:buChar char="•"/>
        <a:defRPr sz="1759" kern="1200">
          <a:solidFill>
            <a:schemeClr val="tx1"/>
          </a:solidFill>
          <a:latin typeface="+mn-lt"/>
          <a:ea typeface="+mn-ea"/>
          <a:cs typeface="+mn-cs"/>
        </a:defRPr>
      </a:lvl8pPr>
      <a:lvl9pPr marL="3794785" indent="-223223" algn="l" defTabSz="892890" rtl="0" eaLnBrk="1" latinLnBrk="0" hangingPunct="1">
        <a:lnSpc>
          <a:spcPct val="90000"/>
        </a:lnSpc>
        <a:spcBef>
          <a:spcPts val="488"/>
        </a:spcBef>
        <a:buFont typeface="Arial" panose="020B0604020202020204" pitchFamily="34" charset="0"/>
        <a:buChar char="•"/>
        <a:defRPr sz="1759" kern="1200">
          <a:solidFill>
            <a:schemeClr val="tx1"/>
          </a:solidFill>
          <a:latin typeface="+mn-lt"/>
          <a:ea typeface="+mn-ea"/>
          <a:cs typeface="+mn-cs"/>
        </a:defRPr>
      </a:lvl9pPr>
    </p:bodyStyle>
    <p:otherStyle>
      <a:defPPr>
        <a:defRPr lang="en-US"/>
      </a:defPPr>
      <a:lvl1pPr marL="0" algn="l" defTabSz="892890" rtl="0" eaLnBrk="1" latinLnBrk="0" hangingPunct="1">
        <a:defRPr sz="1759" kern="1200">
          <a:solidFill>
            <a:schemeClr val="tx1"/>
          </a:solidFill>
          <a:latin typeface="+mn-lt"/>
          <a:ea typeface="+mn-ea"/>
          <a:cs typeface="+mn-cs"/>
        </a:defRPr>
      </a:lvl1pPr>
      <a:lvl2pPr marL="446446" algn="l" defTabSz="892890" rtl="0" eaLnBrk="1" latinLnBrk="0" hangingPunct="1">
        <a:defRPr sz="1759" kern="1200">
          <a:solidFill>
            <a:schemeClr val="tx1"/>
          </a:solidFill>
          <a:latin typeface="+mn-lt"/>
          <a:ea typeface="+mn-ea"/>
          <a:cs typeface="+mn-cs"/>
        </a:defRPr>
      </a:lvl2pPr>
      <a:lvl3pPr marL="892890" algn="l" defTabSz="892890" rtl="0" eaLnBrk="1" latinLnBrk="0" hangingPunct="1">
        <a:defRPr sz="1759" kern="1200">
          <a:solidFill>
            <a:schemeClr val="tx1"/>
          </a:solidFill>
          <a:latin typeface="+mn-lt"/>
          <a:ea typeface="+mn-ea"/>
          <a:cs typeface="+mn-cs"/>
        </a:defRPr>
      </a:lvl3pPr>
      <a:lvl4pPr marL="1339337" algn="l" defTabSz="892890" rtl="0" eaLnBrk="1" latinLnBrk="0" hangingPunct="1">
        <a:defRPr sz="1759" kern="1200">
          <a:solidFill>
            <a:schemeClr val="tx1"/>
          </a:solidFill>
          <a:latin typeface="+mn-lt"/>
          <a:ea typeface="+mn-ea"/>
          <a:cs typeface="+mn-cs"/>
        </a:defRPr>
      </a:lvl4pPr>
      <a:lvl5pPr marL="1785781" algn="l" defTabSz="892890" rtl="0" eaLnBrk="1" latinLnBrk="0" hangingPunct="1">
        <a:defRPr sz="1759" kern="1200">
          <a:solidFill>
            <a:schemeClr val="tx1"/>
          </a:solidFill>
          <a:latin typeface="+mn-lt"/>
          <a:ea typeface="+mn-ea"/>
          <a:cs typeface="+mn-cs"/>
        </a:defRPr>
      </a:lvl5pPr>
      <a:lvl6pPr marL="2232226" algn="l" defTabSz="892890" rtl="0" eaLnBrk="1" latinLnBrk="0" hangingPunct="1">
        <a:defRPr sz="1759" kern="1200">
          <a:solidFill>
            <a:schemeClr val="tx1"/>
          </a:solidFill>
          <a:latin typeface="+mn-lt"/>
          <a:ea typeface="+mn-ea"/>
          <a:cs typeface="+mn-cs"/>
        </a:defRPr>
      </a:lvl6pPr>
      <a:lvl7pPr marL="2678671" algn="l" defTabSz="892890" rtl="0" eaLnBrk="1" latinLnBrk="0" hangingPunct="1">
        <a:defRPr sz="1759" kern="1200">
          <a:solidFill>
            <a:schemeClr val="tx1"/>
          </a:solidFill>
          <a:latin typeface="+mn-lt"/>
          <a:ea typeface="+mn-ea"/>
          <a:cs typeface="+mn-cs"/>
        </a:defRPr>
      </a:lvl7pPr>
      <a:lvl8pPr marL="3125118" algn="l" defTabSz="892890" rtl="0" eaLnBrk="1" latinLnBrk="0" hangingPunct="1">
        <a:defRPr sz="1759" kern="1200">
          <a:solidFill>
            <a:schemeClr val="tx1"/>
          </a:solidFill>
          <a:latin typeface="+mn-lt"/>
          <a:ea typeface="+mn-ea"/>
          <a:cs typeface="+mn-cs"/>
        </a:defRPr>
      </a:lvl8pPr>
      <a:lvl9pPr marL="3571563" algn="l" defTabSz="892890" rtl="0" eaLnBrk="1" latinLnBrk="0" hangingPunct="1">
        <a:defRPr sz="17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mailto:investor@grp.com.sg"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472E-A75B-F281-4354-A9C8C9C66549}"/>
              </a:ext>
            </a:extLst>
          </p:cNvPr>
          <p:cNvSpPr>
            <a:spLocks noGrp="1"/>
          </p:cNvSpPr>
          <p:nvPr>
            <p:ph type="ctrTitle"/>
          </p:nvPr>
        </p:nvSpPr>
        <p:spPr>
          <a:xfrm>
            <a:off x="2845427" y="3664292"/>
            <a:ext cx="2745143" cy="1311881"/>
          </a:xfrm>
        </p:spPr>
        <p:txBody>
          <a:bodyPr anchor="ctr">
            <a:normAutofit fontScale="90000"/>
          </a:bodyPr>
          <a:lstStyle/>
          <a:p>
            <a:pPr>
              <a:lnSpc>
                <a:spcPct val="100000"/>
              </a:lnSpc>
            </a:pPr>
            <a:r>
              <a:rPr lang="en-SG" sz="5272" i="1" dirty="0">
                <a:solidFill>
                  <a:srgbClr val="171EA9"/>
                </a:solidFill>
                <a:effectLst>
                  <a:outerShdw blurRad="38100" dist="38100" dir="2700000" algn="tl">
                    <a:srgbClr val="000000">
                      <a:alpha val="43137"/>
                    </a:srgbClr>
                  </a:outerShdw>
                </a:effectLst>
                <a:latin typeface="Aptos Display" panose="020B0004020202020204" pitchFamily="34" charset="0"/>
              </a:rPr>
              <a:t>AGM</a:t>
            </a:r>
            <a:br>
              <a:rPr lang="en-SG" dirty="0">
                <a:effectLst>
                  <a:outerShdw blurRad="38100" dist="38100" dir="2700000" algn="tl">
                    <a:srgbClr val="000000">
                      <a:alpha val="43137"/>
                    </a:srgbClr>
                  </a:outerShdw>
                </a:effectLst>
                <a:latin typeface="Aptos Display" panose="020B0004020202020204" pitchFamily="34" charset="0"/>
              </a:rPr>
            </a:br>
            <a:r>
              <a:rPr lang="en-SG" sz="2737" dirty="0">
                <a:solidFill>
                  <a:srgbClr val="171EA9"/>
                </a:solidFill>
                <a:effectLst>
                  <a:outerShdw blurRad="38100" dist="38100" dir="2700000" algn="tl">
                    <a:srgbClr val="000000">
                      <a:alpha val="43137"/>
                    </a:srgbClr>
                  </a:outerShdw>
                </a:effectLst>
                <a:latin typeface="Aptos Display" panose="020B0004020202020204" pitchFamily="34" charset="0"/>
              </a:rPr>
              <a:t>24 October 2025</a:t>
            </a:r>
          </a:p>
        </p:txBody>
      </p:sp>
      <p:sp>
        <p:nvSpPr>
          <p:cNvPr id="3" name="Subtitle 2">
            <a:extLst>
              <a:ext uri="{FF2B5EF4-FFF2-40B4-BE49-F238E27FC236}">
                <a16:creationId xmlns:a16="http://schemas.microsoft.com/office/drawing/2014/main" id="{593F361D-10A0-8C2D-9DBC-2B50CF633510}"/>
              </a:ext>
            </a:extLst>
          </p:cNvPr>
          <p:cNvSpPr>
            <a:spLocks noGrp="1"/>
          </p:cNvSpPr>
          <p:nvPr>
            <p:ph type="subTitle" idx="1"/>
          </p:nvPr>
        </p:nvSpPr>
        <p:spPr>
          <a:xfrm>
            <a:off x="428070" y="4899369"/>
            <a:ext cx="2417362" cy="382224"/>
          </a:xfrm>
        </p:spPr>
        <p:txBody>
          <a:bodyPr anchor="ctr">
            <a:noAutofit/>
          </a:bodyPr>
          <a:lstStyle/>
          <a:p>
            <a:pPr marL="140615">
              <a:lnSpc>
                <a:spcPct val="100000"/>
              </a:lnSpc>
              <a:spcBef>
                <a:spcPts val="2932"/>
              </a:spcBef>
              <a:spcAft>
                <a:spcPts val="2932"/>
              </a:spcAft>
            </a:pPr>
            <a:r>
              <a:rPr lang="en-SG" sz="1759" spc="149" dirty="0">
                <a:solidFill>
                  <a:srgbClr val="171EA9"/>
                </a:solidFill>
                <a:effectLst>
                  <a:outerShdw blurRad="38100" dist="38100" dir="2700000" algn="tl">
                    <a:srgbClr val="000000">
                      <a:alpha val="43137"/>
                    </a:srgbClr>
                  </a:outerShdw>
                </a:effectLst>
                <a:latin typeface="Aptos Display" panose="020B0004020202020204" pitchFamily="34" charset="0"/>
              </a:rPr>
              <a:t>GRP LIMITED</a:t>
            </a:r>
          </a:p>
        </p:txBody>
      </p:sp>
      <p:pic>
        <p:nvPicPr>
          <p:cNvPr id="5" name="Picture 4">
            <a:extLst>
              <a:ext uri="{FF2B5EF4-FFF2-40B4-BE49-F238E27FC236}">
                <a16:creationId xmlns:a16="http://schemas.microsoft.com/office/drawing/2014/main" id="{57EE8DD2-75F9-6D67-1CA7-6CB1F29B5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15" y="3456259"/>
            <a:ext cx="1506331" cy="1519905"/>
          </a:xfrm>
          <a:prstGeom prst="rect">
            <a:avLst/>
          </a:prstGeom>
        </p:spPr>
      </p:pic>
      <p:cxnSp>
        <p:nvCxnSpPr>
          <p:cNvPr id="7" name="Straight Connector 6">
            <a:extLst>
              <a:ext uri="{FF2B5EF4-FFF2-40B4-BE49-F238E27FC236}">
                <a16:creationId xmlns:a16="http://schemas.microsoft.com/office/drawing/2014/main" id="{18DE6BF1-3D34-4946-DB75-D4FE1377D737}"/>
              </a:ext>
            </a:extLst>
          </p:cNvPr>
          <p:cNvCxnSpPr>
            <a:cxnSpLocks/>
          </p:cNvCxnSpPr>
          <p:nvPr/>
        </p:nvCxnSpPr>
        <p:spPr>
          <a:xfrm>
            <a:off x="2763429" y="3133709"/>
            <a:ext cx="0" cy="2303393"/>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4">
            <a:extLst>
              <a:ext uri="{FF2B5EF4-FFF2-40B4-BE49-F238E27FC236}">
                <a16:creationId xmlns:a16="http://schemas.microsoft.com/office/drawing/2014/main" id="{37E3AEBA-0284-9891-09B7-5DFB276AE099}"/>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1</a:t>
            </a:fld>
            <a:endParaRPr lang="en-SG" sz="1759" dirty="0">
              <a:solidFill>
                <a:schemeClr val="bg1"/>
              </a:solidFill>
            </a:endParaRPr>
          </a:p>
        </p:txBody>
      </p:sp>
    </p:spTree>
    <p:extLst>
      <p:ext uri="{BB962C8B-B14F-4D97-AF65-F5344CB8AC3E}">
        <p14:creationId xmlns:p14="http://schemas.microsoft.com/office/powerpoint/2010/main" val="3136379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08BF-1307-FDCC-C717-C2D844D7CFD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4D2B83-9886-419A-EAAD-4B8320ACFA17}"/>
              </a:ext>
            </a:extLst>
          </p:cNvPr>
          <p:cNvSpPr>
            <a:spLocks noGrp="1"/>
          </p:cNvSpPr>
          <p:nvPr>
            <p:ph type="ftr" sz="quarter" idx="11"/>
          </p:nvPr>
        </p:nvSpPr>
        <p:spPr>
          <a:xfrm>
            <a:off x="705522" y="6151404"/>
            <a:ext cx="1559383" cy="356507"/>
          </a:xfrm>
        </p:spPr>
        <p:txBody>
          <a:bodyPr/>
          <a:lstStyle/>
          <a:p>
            <a:pPr algn="l"/>
            <a:r>
              <a:rPr lang="en-SG" sz="1759" dirty="0">
                <a:solidFill>
                  <a:srgbClr val="183CF0"/>
                </a:solidFill>
                <a:latin typeface="Aptos Display" panose="020B0004020202020204" pitchFamily="34" charset="0"/>
              </a:rPr>
              <a:t>GRP Limited</a:t>
            </a:r>
          </a:p>
        </p:txBody>
      </p:sp>
      <p:sp>
        <p:nvSpPr>
          <p:cNvPr id="3" name="Title 1">
            <a:extLst>
              <a:ext uri="{FF2B5EF4-FFF2-40B4-BE49-F238E27FC236}">
                <a16:creationId xmlns:a16="http://schemas.microsoft.com/office/drawing/2014/main" id="{BC21D8B0-FE73-A62B-DA3E-CC1B791A7399}"/>
              </a:ext>
            </a:extLst>
          </p:cNvPr>
          <p:cNvSpPr>
            <a:spLocks noGrp="1"/>
          </p:cNvSpPr>
          <p:nvPr>
            <p:ph type="ctrTitle"/>
          </p:nvPr>
        </p:nvSpPr>
        <p:spPr>
          <a:xfrm>
            <a:off x="826938" y="-46485"/>
            <a:ext cx="4924638" cy="721639"/>
          </a:xfrm>
        </p:spPr>
        <p:txBody>
          <a:bodyPr anchor="ctr">
            <a:normAutofit fontScale="90000"/>
          </a:bodyPr>
          <a:lstStyle/>
          <a:p>
            <a:pPr algn="l"/>
            <a:r>
              <a:rPr lang="en-SG" sz="2737" dirty="0">
                <a:solidFill>
                  <a:srgbClr val="183CF0"/>
                </a:solidFill>
                <a:latin typeface="Aptos Display" panose="020B0004020202020204" pitchFamily="34" charset="0"/>
              </a:rPr>
              <a:t>Property Segment All Three Phases </a:t>
            </a:r>
          </a:p>
        </p:txBody>
      </p:sp>
      <p:cxnSp>
        <p:nvCxnSpPr>
          <p:cNvPr id="6" name="Straight Connector 5">
            <a:extLst>
              <a:ext uri="{FF2B5EF4-FFF2-40B4-BE49-F238E27FC236}">
                <a16:creationId xmlns:a16="http://schemas.microsoft.com/office/drawing/2014/main" id="{C368D6A2-D9A2-ACCD-2914-45AA04798613}"/>
              </a:ext>
            </a:extLst>
          </p:cNvPr>
          <p:cNvCxnSpPr>
            <a:cxnSpLocks/>
          </p:cNvCxnSpPr>
          <p:nvPr/>
        </p:nvCxnSpPr>
        <p:spPr>
          <a:xfrm>
            <a:off x="951345" y="560997"/>
            <a:ext cx="1007644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68284AA-828C-73F7-011C-B1797B82159B}"/>
              </a:ext>
            </a:extLst>
          </p:cNvPr>
          <p:cNvPicPr>
            <a:picLocks noChangeAspect="1"/>
          </p:cNvPicPr>
          <p:nvPr/>
        </p:nvPicPr>
        <p:blipFill>
          <a:blip r:embed="rId2"/>
          <a:stretch>
            <a:fillRect/>
          </a:stretch>
        </p:blipFill>
        <p:spPr>
          <a:xfrm>
            <a:off x="2666614" y="726910"/>
            <a:ext cx="8434202" cy="3274237"/>
          </a:xfrm>
          <a:prstGeom prst="rect">
            <a:avLst/>
          </a:prstGeom>
        </p:spPr>
      </p:pic>
      <p:sp>
        <p:nvSpPr>
          <p:cNvPr id="9" name="Text Box 3">
            <a:extLst>
              <a:ext uri="{FF2B5EF4-FFF2-40B4-BE49-F238E27FC236}">
                <a16:creationId xmlns:a16="http://schemas.microsoft.com/office/drawing/2014/main" id="{771457D6-4571-8B8A-92E7-B45512E12549}"/>
              </a:ext>
            </a:extLst>
          </p:cNvPr>
          <p:cNvSpPr txBox="1"/>
          <p:nvPr/>
        </p:nvSpPr>
        <p:spPr>
          <a:xfrm>
            <a:off x="2397827" y="4369678"/>
            <a:ext cx="2846481" cy="201485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buNone/>
            </a:pPr>
            <a:r>
              <a:rPr lang="en-SG" sz="2000" b="1"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Phase 1 (465 units) </a:t>
            </a:r>
            <a:r>
              <a:rPr lang="en-SG" b="1" kern="100" dirty="0">
                <a:solidFill>
                  <a:srgbClr val="000000"/>
                </a:solidFill>
                <a:effectLst/>
                <a:highlight>
                  <a:srgbClr val="FFFF00"/>
                </a:highlight>
                <a:latin typeface="Calibri" panose="020F0502020204030204" pitchFamily="34" charset="0"/>
                <a:ea typeface="DengXian" panose="02010600030101010101" pitchFamily="2" charset="-122"/>
                <a:cs typeface="Times New Roman" panose="02020603050405020304" pitchFamily="18" charset="0"/>
              </a:rPr>
              <a:t>Completed: 465 pending </a:t>
            </a:r>
            <a:r>
              <a:rPr lang="en-US" b="1" kern="100" dirty="0">
                <a:solidFill>
                  <a:srgbClr val="000000"/>
                </a:solidFill>
                <a:effectLst/>
                <a:highlight>
                  <a:srgbClr val="FFFF00"/>
                </a:highlight>
                <a:latin typeface="Calibri" panose="020F0502020204030204" pitchFamily="34" charset="0"/>
                <a:ea typeface="DengXian" panose="02010600030101010101" pitchFamily="2" charset="-122"/>
                <a:cs typeface="Times New Roman" panose="02020603050405020304" pitchFamily="18" charset="0"/>
              </a:rPr>
              <a:t>interior furnishing. </a:t>
            </a:r>
            <a:r>
              <a:rPr lang="en-SG" b="1"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Target completion: Mar 2026 with Water Tank completion to accomplish TOP/CCC</a:t>
            </a:r>
            <a:endParaRPr lang="en-SG" b="1" kern="1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SG" sz="1200" kern="100" dirty="0">
                <a:effectLst/>
                <a:latin typeface="Calibri" panose="020F0502020204030204" pitchFamily="34" charset="0"/>
                <a:ea typeface="DengXian" panose="02010600030101010101" pitchFamily="2" charset="-122"/>
                <a:cs typeface="Times New Roman" panose="02020603050405020304" pitchFamily="18" charset="0"/>
              </a:rPr>
              <a:t> </a:t>
            </a:r>
          </a:p>
        </p:txBody>
      </p:sp>
      <p:sp>
        <p:nvSpPr>
          <p:cNvPr id="13" name="Text Box 3">
            <a:extLst>
              <a:ext uri="{FF2B5EF4-FFF2-40B4-BE49-F238E27FC236}">
                <a16:creationId xmlns:a16="http://schemas.microsoft.com/office/drawing/2014/main" id="{37F8ECB1-85D5-6757-1431-29A33110677E}"/>
              </a:ext>
            </a:extLst>
          </p:cNvPr>
          <p:cNvSpPr txBox="1"/>
          <p:nvPr/>
        </p:nvSpPr>
        <p:spPr>
          <a:xfrm>
            <a:off x="5377230" y="4292396"/>
            <a:ext cx="3064583" cy="221551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buNone/>
            </a:pPr>
            <a:r>
              <a:rPr lang="en-SG" sz="2000" b="1"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Phase 2 (270 units &amp; 8 Shops House) </a:t>
            </a:r>
            <a:r>
              <a:rPr lang="en-SG" b="1"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Completed: 22 units with roof covered. Target Completion: Mar 2026 with Water Tank completion to accomplish TOP/CCC</a:t>
            </a:r>
            <a:endParaRPr lang="en-SG" b="1"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4" name="Text Box 3">
            <a:extLst>
              <a:ext uri="{FF2B5EF4-FFF2-40B4-BE49-F238E27FC236}">
                <a16:creationId xmlns:a16="http://schemas.microsoft.com/office/drawing/2014/main" id="{188C5DC0-EBAB-2200-2EDA-188333D9055F}"/>
              </a:ext>
            </a:extLst>
          </p:cNvPr>
          <p:cNvSpPr txBox="1"/>
          <p:nvPr/>
        </p:nvSpPr>
        <p:spPr>
          <a:xfrm>
            <a:off x="8741245" y="4114142"/>
            <a:ext cx="2457896" cy="2393769"/>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buNone/>
            </a:pPr>
            <a:r>
              <a:rPr lang="en-SG" sz="2000" b="1"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Phase 3 (304 units) </a:t>
            </a:r>
            <a:r>
              <a:rPr lang="en-SG" b="1"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Completed: 0 </a:t>
            </a:r>
            <a:r>
              <a:rPr lang="en-SG" b="1" kern="100" dirty="0">
                <a:solidFill>
                  <a:srgbClr val="000000"/>
                </a:solidFill>
                <a:latin typeface="Calibri" panose="020F0502020204030204" pitchFamily="34" charset="0"/>
                <a:ea typeface="DengXian" panose="02010600030101010101" pitchFamily="2" charset="-122"/>
                <a:cs typeface="Times New Roman" panose="02020603050405020304" pitchFamily="18" charset="0"/>
              </a:rPr>
              <a:t>         </a:t>
            </a:r>
            <a:r>
              <a:rPr lang="en-SG" b="1" kern="1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Target Completion:     By Dec 2026                                          Work will commence only after completion of Phase 1 &amp; 2 </a:t>
            </a:r>
            <a:endParaRPr lang="en-SG" b="1"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5" name="Arrow: Down 14">
            <a:extLst>
              <a:ext uri="{FF2B5EF4-FFF2-40B4-BE49-F238E27FC236}">
                <a16:creationId xmlns:a16="http://schemas.microsoft.com/office/drawing/2014/main" id="{B1408E34-00D5-386E-A14B-5BB58AA20696}"/>
              </a:ext>
            </a:extLst>
          </p:cNvPr>
          <p:cNvSpPr/>
          <p:nvPr/>
        </p:nvSpPr>
        <p:spPr>
          <a:xfrm rot="20669356">
            <a:off x="3461619" y="3253737"/>
            <a:ext cx="396240" cy="108267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16" name="Arrow: Down 15">
            <a:extLst>
              <a:ext uri="{FF2B5EF4-FFF2-40B4-BE49-F238E27FC236}">
                <a16:creationId xmlns:a16="http://schemas.microsoft.com/office/drawing/2014/main" id="{59E4EFC4-9B7F-E1F5-DA0E-61A98DB4DFC4}"/>
              </a:ext>
            </a:extLst>
          </p:cNvPr>
          <p:cNvSpPr/>
          <p:nvPr/>
        </p:nvSpPr>
        <p:spPr>
          <a:xfrm rot="21405265">
            <a:off x="6625634" y="3433834"/>
            <a:ext cx="382905" cy="853323"/>
          </a:xfrm>
          <a:prstGeom prst="downArrow">
            <a:avLst/>
          </a:prstGeom>
          <a:solidFill>
            <a:schemeClr val="accent5">
              <a:lumMod val="20000"/>
              <a:lumOff val="80000"/>
            </a:schemeClr>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sp>
        <p:nvSpPr>
          <p:cNvPr id="17" name="Arrow: Down 16">
            <a:extLst>
              <a:ext uri="{FF2B5EF4-FFF2-40B4-BE49-F238E27FC236}">
                <a16:creationId xmlns:a16="http://schemas.microsoft.com/office/drawing/2014/main" id="{BF42D340-06E9-B6E7-57A1-8D1ABFAA2580}"/>
              </a:ext>
            </a:extLst>
          </p:cNvPr>
          <p:cNvSpPr/>
          <p:nvPr/>
        </p:nvSpPr>
        <p:spPr>
          <a:xfrm rot="20601528">
            <a:off x="9814190" y="2842018"/>
            <a:ext cx="367665" cy="1278890"/>
          </a:xfrm>
          <a:prstGeom prst="downArrow">
            <a:avLst/>
          </a:prstGeom>
          <a:solidFill>
            <a:srgbClr val="23FC0C"/>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a:p>
        </p:txBody>
      </p:sp>
      <p:pic>
        <p:nvPicPr>
          <p:cNvPr id="18" name="Picture 17">
            <a:extLst>
              <a:ext uri="{FF2B5EF4-FFF2-40B4-BE49-F238E27FC236}">
                <a16:creationId xmlns:a16="http://schemas.microsoft.com/office/drawing/2014/main" id="{6E974826-76DF-607D-98F9-AFAD4A710A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64" b="23874"/>
          <a:stretch>
            <a:fillRect/>
          </a:stretch>
        </p:blipFill>
        <p:spPr bwMode="auto">
          <a:xfrm>
            <a:off x="287157" y="1043685"/>
            <a:ext cx="2258548" cy="2528489"/>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F911F349-811D-DF3D-C930-20C116035FA8}"/>
              </a:ext>
            </a:extLst>
          </p:cNvPr>
          <p:cNvSpPr txBox="1"/>
          <p:nvPr/>
        </p:nvSpPr>
        <p:spPr>
          <a:xfrm>
            <a:off x="471301" y="3675830"/>
            <a:ext cx="1742155" cy="369332"/>
          </a:xfrm>
          <a:prstGeom prst="rect">
            <a:avLst/>
          </a:prstGeom>
          <a:noFill/>
        </p:spPr>
        <p:txBody>
          <a:bodyPr wrap="square">
            <a:spAutoFit/>
          </a:bodyPr>
          <a:lstStyle/>
          <a:p>
            <a:r>
              <a:rPr lang="en-SG" sz="1800" b="1" dirty="0">
                <a:effectLst/>
                <a:latin typeface="Calibri" panose="020F0502020204030204" pitchFamily="34" charset="0"/>
                <a:ea typeface="DengXian" panose="02010600030101010101" pitchFamily="2" charset="-122"/>
                <a:cs typeface="Times New Roman" panose="02020603050405020304" pitchFamily="18" charset="0"/>
              </a:rPr>
              <a:t>TNB Sub-station </a:t>
            </a:r>
            <a:endParaRPr lang="en-SG" dirty="0"/>
          </a:p>
        </p:txBody>
      </p:sp>
      <p:sp>
        <p:nvSpPr>
          <p:cNvPr id="5" name="Slide Number Placeholder 4">
            <a:extLst>
              <a:ext uri="{FF2B5EF4-FFF2-40B4-BE49-F238E27FC236}">
                <a16:creationId xmlns:a16="http://schemas.microsoft.com/office/drawing/2014/main" id="{E149BA97-E02E-6DE1-4DAC-64377F8A8D2F}"/>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10</a:t>
            </a:fld>
            <a:endParaRPr lang="en-SG" sz="1759" dirty="0">
              <a:solidFill>
                <a:schemeClr val="bg1"/>
              </a:solidFill>
            </a:endParaRPr>
          </a:p>
        </p:txBody>
      </p:sp>
    </p:spTree>
    <p:extLst>
      <p:ext uri="{BB962C8B-B14F-4D97-AF65-F5344CB8AC3E}">
        <p14:creationId xmlns:p14="http://schemas.microsoft.com/office/powerpoint/2010/main" val="3510118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628794" y="6623496"/>
            <a:ext cx="258356" cy="168528"/>
          </a:xfrm>
          <a:prstGeom prst="rect">
            <a:avLst/>
          </a:prstGeom>
        </p:spPr>
        <p:txBody>
          <a:bodyPr lIns="0" rIns="0"/>
          <a:lstStyle>
            <a:defPPr>
              <a:defRPr lang="en-US"/>
            </a:defPPr>
            <a:lvl1pPr marL="0" algn="ctr" defTabSz="914400" rtl="0" eaLnBrk="1" latinLnBrk="0" hangingPunct="1">
              <a:defRPr sz="831" kern="1200">
                <a:solidFill>
                  <a:srgbClr val="C8B18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E4A8DF-C223-49DB-88CA-771780D1CBD0}" type="slidenum">
              <a:rPr lang="en-GB" smtClean="0"/>
              <a:pPr/>
              <a:t>11</a:t>
            </a:fld>
            <a:endParaRPr lang="en-GB" dirty="0"/>
          </a:p>
        </p:txBody>
      </p:sp>
      <p:sp>
        <p:nvSpPr>
          <p:cNvPr id="13" name="Isosceles Triangle 12"/>
          <p:cNvSpPr/>
          <p:nvPr/>
        </p:nvSpPr>
        <p:spPr>
          <a:xfrm flipV="1">
            <a:off x="1485213" y="811517"/>
            <a:ext cx="9065056" cy="948822"/>
          </a:xfrm>
          <a:prstGeom prst="triangle">
            <a:avLst>
              <a:gd name="adj" fmla="val 50588"/>
            </a:avLst>
          </a:prstGeom>
          <a:solidFill>
            <a:srgbClr val="F53B31"/>
          </a:solidFill>
          <a:ln>
            <a:solidFill>
              <a:srgbClr val="F53B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81" tIns="89281" rIns="89281" bIns="89281" numCol="1" spcCol="0" rtlCol="0" fromWordArt="0" anchor="t" anchorCtr="0" forceAA="0" compatLnSpc="1">
            <a:prstTxWarp prst="textNoShape">
              <a:avLst/>
            </a:prstTxWarp>
            <a:noAutofit/>
          </a:bodyPr>
          <a:lstStyle/>
          <a:p>
            <a:pPr algn="ctr">
              <a:lnSpc>
                <a:spcPct val="114000"/>
              </a:lnSpc>
              <a:spcAft>
                <a:spcPts val="586"/>
              </a:spcAft>
              <a:buClr>
                <a:schemeClr val="tx1"/>
              </a:buClr>
              <a:buSzPct val="100000"/>
            </a:pPr>
            <a:endParaRPr lang="en-US" sz="1074" dirty="0">
              <a:solidFill>
                <a:schemeClr val="tx1"/>
              </a:solidFill>
            </a:endParaRPr>
          </a:p>
        </p:txBody>
      </p:sp>
      <p:sp>
        <p:nvSpPr>
          <p:cNvPr id="54" name="Rectangle 53">
            <a:extLst>
              <a:ext uri="{FF2B5EF4-FFF2-40B4-BE49-F238E27FC236}">
                <a16:creationId xmlns:a16="http://schemas.microsoft.com/office/drawing/2014/main" id="{AB628645-370D-497F-AAEF-24E1006D388F}"/>
              </a:ext>
            </a:extLst>
          </p:cNvPr>
          <p:cNvSpPr/>
          <p:nvPr/>
        </p:nvSpPr>
        <p:spPr>
          <a:xfrm>
            <a:off x="926491" y="4806958"/>
            <a:ext cx="4845642" cy="6244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US" sz="1600" b="1" dirty="0">
                <a:solidFill>
                  <a:schemeClr val="tx1"/>
                </a:solidFill>
                <a:latin typeface="Aptos Display" panose="020B0004020202020204" pitchFamily="34" charset="0"/>
              </a:rPr>
              <a:t>Actively pursuing towards resolving all disputes and claims from EESB through the arbitration proceeding</a:t>
            </a:r>
            <a:endParaRPr lang="en-SG" sz="1600" b="1" dirty="0">
              <a:solidFill>
                <a:schemeClr val="tx1"/>
              </a:solidFill>
              <a:latin typeface="Aptos Display" panose="020B0004020202020204" pitchFamily="34" charset="0"/>
            </a:endParaRPr>
          </a:p>
        </p:txBody>
      </p:sp>
      <p:sp>
        <p:nvSpPr>
          <p:cNvPr id="55" name="Rectangle 54">
            <a:extLst>
              <a:ext uri="{FF2B5EF4-FFF2-40B4-BE49-F238E27FC236}">
                <a16:creationId xmlns:a16="http://schemas.microsoft.com/office/drawing/2014/main" id="{AB628645-370D-497F-AAEF-24E1006D388F}"/>
              </a:ext>
            </a:extLst>
          </p:cNvPr>
          <p:cNvSpPr/>
          <p:nvPr/>
        </p:nvSpPr>
        <p:spPr>
          <a:xfrm>
            <a:off x="926491" y="3917599"/>
            <a:ext cx="4845642" cy="52935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US" sz="1600" b="1" dirty="0">
                <a:solidFill>
                  <a:schemeClr val="tx1"/>
                </a:solidFill>
                <a:latin typeface="Aptos Display" panose="020B0004020202020204" pitchFamily="34" charset="0"/>
              </a:rPr>
              <a:t>S</a:t>
            </a:r>
            <a:r>
              <a:rPr lang="en-SG" sz="1600" b="1" dirty="0">
                <a:solidFill>
                  <a:schemeClr val="tx1"/>
                </a:solidFill>
                <a:latin typeface="Aptos Display" panose="020B0004020202020204" pitchFamily="34" charset="0"/>
              </a:rPr>
              <a:t>eek new Sales launch with target opens up to general public</a:t>
            </a:r>
            <a:endParaRPr lang="en-SG" sz="976" dirty="0">
              <a:solidFill>
                <a:schemeClr val="tx1"/>
              </a:solidFill>
            </a:endParaRPr>
          </a:p>
        </p:txBody>
      </p:sp>
      <p:sp>
        <p:nvSpPr>
          <p:cNvPr id="14" name="TextBox 13"/>
          <p:cNvSpPr txBox="1"/>
          <p:nvPr/>
        </p:nvSpPr>
        <p:spPr>
          <a:xfrm>
            <a:off x="4608898" y="862306"/>
            <a:ext cx="2982607" cy="333706"/>
          </a:xfrm>
          <a:prstGeom prst="rect">
            <a:avLst/>
          </a:prstGeom>
        </p:spPr>
        <p:txBody>
          <a:bodyPr vert="horz" wrap="square" lIns="0" tIns="0" rIns="0" bIns="0" rtlCol="0">
            <a:noAutofit/>
          </a:bodyPr>
          <a:lstStyle/>
          <a:p>
            <a:pPr algn="ctr">
              <a:lnSpc>
                <a:spcPct val="114000"/>
              </a:lnSpc>
              <a:spcAft>
                <a:spcPts val="586"/>
              </a:spcAft>
              <a:buClr>
                <a:schemeClr val="tx1"/>
              </a:buClr>
              <a:buSzPct val="100000"/>
            </a:pPr>
            <a:r>
              <a:rPr lang="en-US" sz="2400" b="1" dirty="0">
                <a:solidFill>
                  <a:schemeClr val="bg1"/>
                </a:solidFill>
              </a:rPr>
              <a:t>Putting the House in Order</a:t>
            </a:r>
          </a:p>
        </p:txBody>
      </p:sp>
      <p:sp>
        <p:nvSpPr>
          <p:cNvPr id="47" name="TextBox 46">
            <a:extLst>
              <a:ext uri="{FF2B5EF4-FFF2-40B4-BE49-F238E27FC236}">
                <a16:creationId xmlns:a16="http://schemas.microsoft.com/office/drawing/2014/main" id="{F83C927A-6E29-00AA-8EB3-9ECB57E98D39}"/>
              </a:ext>
            </a:extLst>
          </p:cNvPr>
          <p:cNvSpPr txBox="1"/>
          <p:nvPr/>
        </p:nvSpPr>
        <p:spPr>
          <a:xfrm>
            <a:off x="1061821" y="2185818"/>
            <a:ext cx="4345296" cy="369332"/>
          </a:xfrm>
          <a:prstGeom prst="rect">
            <a:avLst/>
          </a:prstGeom>
          <a:solidFill>
            <a:schemeClr val="accent6">
              <a:lumMod val="20000"/>
              <a:lumOff val="80000"/>
            </a:schemeClr>
          </a:solidFill>
          <a:ln w="28575">
            <a:solidFill>
              <a:schemeClr val="tx1"/>
            </a:solidFill>
          </a:ln>
        </p:spPr>
        <p:txBody>
          <a:bodyPr wrap="square">
            <a:spAutoFit/>
          </a:bodyPr>
          <a:lstStyle/>
          <a:p>
            <a:pPr algn="ctr" defTabSz="892820">
              <a:buClr>
                <a:srgbClr val="474747"/>
              </a:buClr>
              <a:buSzPct val="100000"/>
              <a:defRPr/>
            </a:pPr>
            <a:r>
              <a:rPr lang="en-GB" b="1" dirty="0">
                <a:solidFill>
                  <a:srgbClr val="474747"/>
                </a:solidFill>
                <a:latin typeface="Arial"/>
              </a:rPr>
              <a:t>Back on Track in Property Segment </a:t>
            </a:r>
          </a:p>
        </p:txBody>
      </p:sp>
      <p:cxnSp>
        <p:nvCxnSpPr>
          <p:cNvPr id="2" name="Straight Connector 1">
            <a:extLst>
              <a:ext uri="{FF2B5EF4-FFF2-40B4-BE49-F238E27FC236}">
                <a16:creationId xmlns:a16="http://schemas.microsoft.com/office/drawing/2014/main" id="{169AC7FD-F0B7-0040-803C-5E69C65D431C}"/>
              </a:ext>
            </a:extLst>
          </p:cNvPr>
          <p:cNvCxnSpPr>
            <a:cxnSpLocks/>
          </p:cNvCxnSpPr>
          <p:nvPr/>
        </p:nvCxnSpPr>
        <p:spPr>
          <a:xfrm>
            <a:off x="926492" y="550741"/>
            <a:ext cx="1009138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3F34499-CF0D-556D-FBC7-2E9E66E42A83}"/>
              </a:ext>
            </a:extLst>
          </p:cNvPr>
          <p:cNvSpPr txBox="1">
            <a:spLocks/>
          </p:cNvSpPr>
          <p:nvPr/>
        </p:nvSpPr>
        <p:spPr>
          <a:xfrm>
            <a:off x="926491" y="-46485"/>
            <a:ext cx="2533429" cy="721639"/>
          </a:xfrm>
          <a:prstGeom prst="rect">
            <a:avLst/>
          </a:prstGeom>
        </p:spPr>
        <p:txBody>
          <a:bodyPr vert="horz" lIns="91440" tIns="45720" rIns="91440" bIns="45720" rtlCol="0" anchor="ctr">
            <a:normAutofit/>
          </a:bodyPr>
          <a:lstStyle>
            <a:lvl1pPr algn="l" defTabSz="892890" rtl="0" eaLnBrk="1" latinLnBrk="0" hangingPunct="1">
              <a:lnSpc>
                <a:spcPct val="90000"/>
              </a:lnSpc>
              <a:spcBef>
                <a:spcPct val="0"/>
              </a:spcBef>
              <a:buNone/>
              <a:defRPr sz="4296" kern="1200">
                <a:solidFill>
                  <a:schemeClr val="tx1"/>
                </a:solidFill>
                <a:latin typeface="+mj-lt"/>
                <a:ea typeface="+mj-ea"/>
                <a:cs typeface="+mj-cs"/>
              </a:defRPr>
            </a:lvl1pPr>
          </a:lstStyle>
          <a:p>
            <a:r>
              <a:rPr lang="en-SG" sz="2737" dirty="0">
                <a:solidFill>
                  <a:srgbClr val="183CF0"/>
                </a:solidFill>
                <a:latin typeface="Aptos Display" panose="020B0004020202020204" pitchFamily="34" charset="0"/>
              </a:rPr>
              <a:t>Moving Forward </a:t>
            </a:r>
          </a:p>
        </p:txBody>
      </p:sp>
      <p:sp>
        <p:nvSpPr>
          <p:cNvPr id="32" name="Footer Placeholder 3">
            <a:extLst>
              <a:ext uri="{FF2B5EF4-FFF2-40B4-BE49-F238E27FC236}">
                <a16:creationId xmlns:a16="http://schemas.microsoft.com/office/drawing/2014/main" id="{52074572-AB0E-3AB2-85A2-698C487571C8}"/>
              </a:ext>
            </a:extLst>
          </p:cNvPr>
          <p:cNvSpPr>
            <a:spLocks noGrp="1"/>
          </p:cNvSpPr>
          <p:nvPr>
            <p:ph type="ftr" sz="quarter" idx="11"/>
          </p:nvPr>
        </p:nvSpPr>
        <p:spPr>
          <a:xfrm>
            <a:off x="705522" y="6151404"/>
            <a:ext cx="1559383" cy="356507"/>
          </a:xfrm>
        </p:spPr>
        <p:txBody>
          <a:bodyPr/>
          <a:lstStyle/>
          <a:p>
            <a:pPr algn="l"/>
            <a:r>
              <a:rPr lang="en-SG" sz="1759" dirty="0">
                <a:solidFill>
                  <a:srgbClr val="183CF0"/>
                </a:solidFill>
                <a:latin typeface="Aptos Display" panose="020B0004020202020204" pitchFamily="34" charset="0"/>
              </a:rPr>
              <a:t>GRP Limited</a:t>
            </a:r>
          </a:p>
        </p:txBody>
      </p:sp>
      <p:sp>
        <p:nvSpPr>
          <p:cNvPr id="4" name="Slide Number Placeholder 4">
            <a:extLst>
              <a:ext uri="{FF2B5EF4-FFF2-40B4-BE49-F238E27FC236}">
                <a16:creationId xmlns:a16="http://schemas.microsoft.com/office/drawing/2014/main" id="{49C9C811-FE8F-0BC4-B28A-FBAA384FE5B7}"/>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11</a:t>
            </a:fld>
            <a:endParaRPr lang="en-SG" sz="1759" dirty="0">
              <a:solidFill>
                <a:schemeClr val="bg1"/>
              </a:solidFill>
            </a:endParaRPr>
          </a:p>
        </p:txBody>
      </p:sp>
      <p:sp>
        <p:nvSpPr>
          <p:cNvPr id="9" name="TextBox 8">
            <a:extLst>
              <a:ext uri="{FF2B5EF4-FFF2-40B4-BE49-F238E27FC236}">
                <a16:creationId xmlns:a16="http://schemas.microsoft.com/office/drawing/2014/main" id="{379FEAE3-C6F2-6F84-199E-AA980DA20F74}"/>
              </a:ext>
            </a:extLst>
          </p:cNvPr>
          <p:cNvSpPr txBox="1"/>
          <p:nvPr/>
        </p:nvSpPr>
        <p:spPr>
          <a:xfrm>
            <a:off x="6297461" y="2196648"/>
            <a:ext cx="4992563" cy="369332"/>
          </a:xfrm>
          <a:prstGeom prst="rect">
            <a:avLst/>
          </a:prstGeom>
          <a:solidFill>
            <a:schemeClr val="accent6">
              <a:lumMod val="20000"/>
              <a:lumOff val="80000"/>
            </a:schemeClr>
          </a:solidFill>
          <a:ln w="28575">
            <a:solidFill>
              <a:schemeClr val="tx1"/>
            </a:solidFill>
          </a:ln>
        </p:spPr>
        <p:txBody>
          <a:bodyPr wrap="square">
            <a:spAutoFit/>
          </a:bodyPr>
          <a:lstStyle/>
          <a:p>
            <a:pPr algn="ctr">
              <a:buClr>
                <a:srgbClr val="474747"/>
              </a:buClr>
              <a:buSzPct val="100000"/>
            </a:pPr>
            <a:r>
              <a:rPr lang="en-GB" b="1" dirty="0">
                <a:latin typeface="Arial" panose="020B0604020202020204" pitchFamily="34" charset="0"/>
                <a:cs typeface="Arial" panose="020B0604020202020204" pitchFamily="34" charset="0"/>
              </a:rPr>
              <a:t>Robust Financial Statements Reporting  </a:t>
            </a:r>
          </a:p>
        </p:txBody>
      </p:sp>
      <p:sp>
        <p:nvSpPr>
          <p:cNvPr id="12" name="Rectangle 11">
            <a:extLst>
              <a:ext uri="{FF2B5EF4-FFF2-40B4-BE49-F238E27FC236}">
                <a16:creationId xmlns:a16="http://schemas.microsoft.com/office/drawing/2014/main" id="{8FAFBF10-1871-DAD6-92F8-2845648DB87A}"/>
              </a:ext>
            </a:extLst>
          </p:cNvPr>
          <p:cNvSpPr/>
          <p:nvPr/>
        </p:nvSpPr>
        <p:spPr>
          <a:xfrm>
            <a:off x="6283597" y="2946622"/>
            <a:ext cx="5020292" cy="8975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US" sz="1600" b="1" dirty="0">
                <a:solidFill>
                  <a:schemeClr val="tx1"/>
                </a:solidFill>
                <a:latin typeface="Aptos Display" panose="020B0004020202020204" pitchFamily="34" charset="0"/>
              </a:rPr>
              <a:t>Auditors had issued a Clean (i.e. without a disclaimer) Opinion on the Company’s Financial Statements</a:t>
            </a:r>
            <a:r>
              <a:rPr lang="en-SG" sz="1600" b="1" dirty="0">
                <a:solidFill>
                  <a:schemeClr val="tx1"/>
                </a:solidFill>
                <a:latin typeface="Aptos Display" panose="020B0004020202020204" pitchFamily="34" charset="0"/>
              </a:rPr>
              <a:t> FY2025</a:t>
            </a:r>
          </a:p>
        </p:txBody>
      </p:sp>
      <p:sp>
        <p:nvSpPr>
          <p:cNvPr id="20" name="Rectangle 19">
            <a:extLst>
              <a:ext uri="{FF2B5EF4-FFF2-40B4-BE49-F238E27FC236}">
                <a16:creationId xmlns:a16="http://schemas.microsoft.com/office/drawing/2014/main" id="{BF9A6512-718D-3C9C-6FA1-7B52428F6C5C}"/>
              </a:ext>
            </a:extLst>
          </p:cNvPr>
          <p:cNvSpPr/>
          <p:nvPr/>
        </p:nvSpPr>
        <p:spPr>
          <a:xfrm>
            <a:off x="926491" y="3055142"/>
            <a:ext cx="4845642" cy="5857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SG" sz="1600" b="1" dirty="0">
                <a:solidFill>
                  <a:schemeClr val="tx1"/>
                </a:solidFill>
                <a:latin typeface="Aptos Display" panose="020B0004020202020204" pitchFamily="34" charset="0"/>
              </a:rPr>
              <a:t>Complete</a:t>
            </a:r>
            <a:r>
              <a:rPr lang="en-US" sz="1600" b="1" dirty="0">
                <a:solidFill>
                  <a:schemeClr val="tx1"/>
                </a:solidFill>
                <a:latin typeface="Aptos Display" panose="020B0004020202020204" pitchFamily="34" charset="0"/>
              </a:rPr>
              <a:t> Phase 1 &amp; 2 by March 2026 and Phase 3, the last phase of the Project, by December 2026</a:t>
            </a:r>
            <a:endParaRPr lang="en-SG" sz="1600" b="1" dirty="0">
              <a:solidFill>
                <a:schemeClr val="tx1"/>
              </a:solidFill>
              <a:latin typeface="Aptos Display" panose="020B0004020202020204" pitchFamily="34" charset="0"/>
            </a:endParaRPr>
          </a:p>
        </p:txBody>
      </p:sp>
      <p:sp>
        <p:nvSpPr>
          <p:cNvPr id="21" name="Rectangle 20">
            <a:extLst>
              <a:ext uri="{FF2B5EF4-FFF2-40B4-BE49-F238E27FC236}">
                <a16:creationId xmlns:a16="http://schemas.microsoft.com/office/drawing/2014/main" id="{65D8CB13-C753-3F28-005B-5B9F529E9ADA}"/>
              </a:ext>
            </a:extLst>
          </p:cNvPr>
          <p:cNvSpPr/>
          <p:nvPr/>
        </p:nvSpPr>
        <p:spPr>
          <a:xfrm>
            <a:off x="6297461" y="4122412"/>
            <a:ext cx="5020292" cy="4315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US" sz="1600" b="1" dirty="0">
                <a:solidFill>
                  <a:schemeClr val="tx1"/>
                </a:solidFill>
                <a:latin typeface="Aptos Display" panose="020B0004020202020204" pitchFamily="34" charset="0"/>
              </a:rPr>
              <a:t>Continue to Sustain Clean Opinion  </a:t>
            </a:r>
            <a:r>
              <a:rPr lang="en-SG" sz="1600" b="1" dirty="0">
                <a:solidFill>
                  <a:schemeClr val="tx1"/>
                </a:solidFill>
                <a:latin typeface="Aptos Display" panose="020B0004020202020204" pitchFamily="34" charset="0"/>
              </a:rPr>
              <a:t>  </a:t>
            </a:r>
          </a:p>
        </p:txBody>
      </p:sp>
      <p:sp>
        <p:nvSpPr>
          <p:cNvPr id="23" name="Rectangle 22">
            <a:extLst>
              <a:ext uri="{FF2B5EF4-FFF2-40B4-BE49-F238E27FC236}">
                <a16:creationId xmlns:a16="http://schemas.microsoft.com/office/drawing/2014/main" id="{2D9F8567-2124-DDD7-5803-D912C26F9905}"/>
              </a:ext>
            </a:extLst>
          </p:cNvPr>
          <p:cNvSpPr/>
          <p:nvPr/>
        </p:nvSpPr>
        <p:spPr>
          <a:xfrm>
            <a:off x="6297461" y="4814722"/>
            <a:ext cx="5020292" cy="6244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US" sz="1600" b="1" dirty="0">
                <a:solidFill>
                  <a:schemeClr val="tx1"/>
                </a:solidFill>
                <a:latin typeface="Aptos Display" panose="020B0004020202020204" pitchFamily="34" charset="0"/>
              </a:rPr>
              <a:t>Observe Positive Cash Flows Generated from Operating Activities </a:t>
            </a:r>
            <a:r>
              <a:rPr lang="en-SG" sz="1600" b="1" dirty="0">
                <a:solidFill>
                  <a:schemeClr val="tx1"/>
                </a:solidFill>
                <a:latin typeface="Aptos Display" panose="020B0004020202020204" pitchFamily="34" charset="0"/>
              </a:rPr>
              <a:t> </a:t>
            </a:r>
          </a:p>
        </p:txBody>
      </p:sp>
    </p:spTree>
    <p:extLst>
      <p:ext uri="{BB962C8B-B14F-4D97-AF65-F5344CB8AC3E}">
        <p14:creationId xmlns:p14="http://schemas.microsoft.com/office/powerpoint/2010/main" val="609456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A6BA1-D8EE-1630-B604-0A5334B6634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2E2EE7-7056-EF7F-5EF9-DDA7786F5543}"/>
              </a:ext>
            </a:extLst>
          </p:cNvPr>
          <p:cNvSpPr>
            <a:spLocks noGrp="1"/>
          </p:cNvSpPr>
          <p:nvPr>
            <p:ph type="sldNum" sz="quarter" idx="4"/>
          </p:nvPr>
        </p:nvSpPr>
        <p:spPr>
          <a:xfrm>
            <a:off x="9628794" y="6623496"/>
            <a:ext cx="258356" cy="168528"/>
          </a:xfrm>
          <a:prstGeom prst="rect">
            <a:avLst/>
          </a:prstGeom>
        </p:spPr>
        <p:txBody>
          <a:bodyPr lIns="0" rIns="0"/>
          <a:lstStyle>
            <a:defPPr>
              <a:defRPr lang="en-US"/>
            </a:defPPr>
            <a:lvl1pPr marL="0" algn="ctr" defTabSz="914400" rtl="0" eaLnBrk="1" latinLnBrk="0" hangingPunct="1">
              <a:defRPr sz="831" kern="1200">
                <a:solidFill>
                  <a:srgbClr val="C8B18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E4A8DF-C223-49DB-88CA-771780D1CBD0}" type="slidenum">
              <a:rPr lang="en-GB" smtClean="0"/>
              <a:pPr/>
              <a:t>12</a:t>
            </a:fld>
            <a:endParaRPr lang="en-GB" dirty="0"/>
          </a:p>
        </p:txBody>
      </p:sp>
      <p:sp>
        <p:nvSpPr>
          <p:cNvPr id="13" name="Isosceles Triangle 12">
            <a:extLst>
              <a:ext uri="{FF2B5EF4-FFF2-40B4-BE49-F238E27FC236}">
                <a16:creationId xmlns:a16="http://schemas.microsoft.com/office/drawing/2014/main" id="{B4DEEE83-93D7-0B9D-60D4-AD4A7CDCEFEB}"/>
              </a:ext>
            </a:extLst>
          </p:cNvPr>
          <p:cNvSpPr/>
          <p:nvPr/>
        </p:nvSpPr>
        <p:spPr>
          <a:xfrm flipV="1">
            <a:off x="1592136" y="660676"/>
            <a:ext cx="9065056" cy="930370"/>
          </a:xfrm>
          <a:prstGeom prst="triangle">
            <a:avLst>
              <a:gd name="adj" fmla="val 50588"/>
            </a:avLst>
          </a:prstGeom>
          <a:solidFill>
            <a:srgbClr val="2CFF27"/>
          </a:solidFill>
          <a:ln>
            <a:solidFill>
              <a:srgbClr val="F53B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81" tIns="89281" rIns="89281" bIns="89281" numCol="1" spcCol="0" rtlCol="0" fromWordArt="0" anchor="t" anchorCtr="0" forceAA="0" compatLnSpc="1">
            <a:prstTxWarp prst="textNoShape">
              <a:avLst/>
            </a:prstTxWarp>
            <a:noAutofit/>
          </a:bodyPr>
          <a:lstStyle/>
          <a:p>
            <a:pPr algn="ctr">
              <a:lnSpc>
                <a:spcPct val="114000"/>
              </a:lnSpc>
              <a:spcAft>
                <a:spcPts val="586"/>
              </a:spcAft>
              <a:buClr>
                <a:schemeClr val="tx1"/>
              </a:buClr>
              <a:buSzPct val="100000"/>
            </a:pPr>
            <a:endParaRPr lang="en-US" sz="1074" dirty="0">
              <a:solidFill>
                <a:schemeClr val="tx1"/>
              </a:solidFill>
            </a:endParaRPr>
          </a:p>
        </p:txBody>
      </p:sp>
      <p:sp>
        <p:nvSpPr>
          <p:cNvPr id="57" name="Rectangle 56">
            <a:extLst>
              <a:ext uri="{FF2B5EF4-FFF2-40B4-BE49-F238E27FC236}">
                <a16:creationId xmlns:a16="http://schemas.microsoft.com/office/drawing/2014/main" id="{F8B624ED-DDC2-0A9F-5000-C45B5C978EEE}"/>
              </a:ext>
            </a:extLst>
          </p:cNvPr>
          <p:cNvSpPr/>
          <p:nvPr/>
        </p:nvSpPr>
        <p:spPr>
          <a:xfrm>
            <a:off x="3738261" y="4347308"/>
            <a:ext cx="5041284" cy="6235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SG" sz="1600" b="1" dirty="0">
                <a:solidFill>
                  <a:schemeClr val="tx1"/>
                </a:solidFill>
                <a:latin typeface="Aptos Display" panose="020B0004020202020204" pitchFamily="34" charset="0"/>
              </a:rPr>
              <a:t>Focus on Good Synergistic Opportunities with New Possibilities </a:t>
            </a:r>
          </a:p>
        </p:txBody>
      </p:sp>
      <p:sp>
        <p:nvSpPr>
          <p:cNvPr id="14" name="TextBox 13">
            <a:extLst>
              <a:ext uri="{FF2B5EF4-FFF2-40B4-BE49-F238E27FC236}">
                <a16:creationId xmlns:a16="http://schemas.microsoft.com/office/drawing/2014/main" id="{B2F7934A-0379-FD50-FE10-E3DFAD436E4E}"/>
              </a:ext>
            </a:extLst>
          </p:cNvPr>
          <p:cNvSpPr txBox="1"/>
          <p:nvPr/>
        </p:nvSpPr>
        <p:spPr>
          <a:xfrm>
            <a:off x="4519679" y="764664"/>
            <a:ext cx="2982607" cy="383303"/>
          </a:xfrm>
          <a:prstGeom prst="rect">
            <a:avLst/>
          </a:prstGeom>
        </p:spPr>
        <p:txBody>
          <a:bodyPr vert="horz" wrap="square" lIns="0" tIns="0" rIns="0" bIns="0" rtlCol="0">
            <a:noAutofit/>
          </a:bodyPr>
          <a:lstStyle/>
          <a:p>
            <a:pPr algn="ctr">
              <a:lnSpc>
                <a:spcPct val="114000"/>
              </a:lnSpc>
              <a:spcAft>
                <a:spcPts val="586"/>
              </a:spcAft>
              <a:buClr>
                <a:schemeClr val="tx1"/>
              </a:buClr>
              <a:buSzPct val="100000"/>
            </a:pPr>
            <a:r>
              <a:rPr lang="en-US" b="1" dirty="0"/>
              <a:t>Mission : Maximizing Value to Shareholders  </a:t>
            </a:r>
          </a:p>
        </p:txBody>
      </p:sp>
      <p:sp>
        <p:nvSpPr>
          <p:cNvPr id="46" name="TextBox 45">
            <a:extLst>
              <a:ext uri="{FF2B5EF4-FFF2-40B4-BE49-F238E27FC236}">
                <a16:creationId xmlns:a16="http://schemas.microsoft.com/office/drawing/2014/main" id="{0120D2C8-C8A2-A689-11EF-F03C751CBF43}"/>
              </a:ext>
            </a:extLst>
          </p:cNvPr>
          <p:cNvSpPr txBox="1"/>
          <p:nvPr/>
        </p:nvSpPr>
        <p:spPr>
          <a:xfrm>
            <a:off x="1331842" y="3772244"/>
            <a:ext cx="4992563" cy="369332"/>
          </a:xfrm>
          <a:prstGeom prst="rect">
            <a:avLst/>
          </a:prstGeom>
          <a:solidFill>
            <a:schemeClr val="accent6">
              <a:lumMod val="20000"/>
              <a:lumOff val="80000"/>
            </a:schemeClr>
          </a:solidFill>
          <a:ln w="28575">
            <a:solidFill>
              <a:schemeClr val="tx1"/>
            </a:solidFill>
          </a:ln>
        </p:spPr>
        <p:txBody>
          <a:bodyPr wrap="square">
            <a:spAutoFit/>
          </a:bodyPr>
          <a:lstStyle/>
          <a:p>
            <a:pPr algn="ctr">
              <a:buClr>
                <a:srgbClr val="474747"/>
              </a:buClr>
              <a:buSzPct val="100000"/>
            </a:pPr>
            <a:r>
              <a:rPr lang="en-GB" b="1" dirty="0">
                <a:latin typeface="Arial" panose="020B0604020202020204" pitchFamily="34" charset="0"/>
                <a:cs typeface="Arial" panose="020B0604020202020204" pitchFamily="34" charset="0"/>
              </a:rPr>
              <a:t>Measuring Instrument/Metrology Segment </a:t>
            </a:r>
          </a:p>
        </p:txBody>
      </p:sp>
      <p:cxnSp>
        <p:nvCxnSpPr>
          <p:cNvPr id="2" name="Straight Connector 1">
            <a:extLst>
              <a:ext uri="{FF2B5EF4-FFF2-40B4-BE49-F238E27FC236}">
                <a16:creationId xmlns:a16="http://schemas.microsoft.com/office/drawing/2014/main" id="{E87BD2F9-9CB1-845B-2109-C270510EB8DA}"/>
              </a:ext>
            </a:extLst>
          </p:cNvPr>
          <p:cNvCxnSpPr>
            <a:cxnSpLocks/>
          </p:cNvCxnSpPr>
          <p:nvPr/>
        </p:nvCxnSpPr>
        <p:spPr>
          <a:xfrm>
            <a:off x="926492" y="550741"/>
            <a:ext cx="1009138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5AF18D8-1BD4-BFDD-71C1-73EC0A22A881}"/>
              </a:ext>
            </a:extLst>
          </p:cNvPr>
          <p:cNvSpPr txBox="1">
            <a:spLocks/>
          </p:cNvSpPr>
          <p:nvPr/>
        </p:nvSpPr>
        <p:spPr>
          <a:xfrm>
            <a:off x="926491" y="-46485"/>
            <a:ext cx="2533429" cy="721639"/>
          </a:xfrm>
          <a:prstGeom prst="rect">
            <a:avLst/>
          </a:prstGeom>
        </p:spPr>
        <p:txBody>
          <a:bodyPr vert="horz" lIns="91440" tIns="45720" rIns="91440" bIns="45720" rtlCol="0" anchor="ctr">
            <a:normAutofit/>
          </a:bodyPr>
          <a:lstStyle>
            <a:lvl1pPr algn="l" defTabSz="892890" rtl="0" eaLnBrk="1" latinLnBrk="0" hangingPunct="1">
              <a:lnSpc>
                <a:spcPct val="90000"/>
              </a:lnSpc>
              <a:spcBef>
                <a:spcPct val="0"/>
              </a:spcBef>
              <a:buNone/>
              <a:defRPr sz="4296" kern="1200">
                <a:solidFill>
                  <a:schemeClr val="tx1"/>
                </a:solidFill>
                <a:latin typeface="+mj-lt"/>
                <a:ea typeface="+mj-ea"/>
                <a:cs typeface="+mj-cs"/>
              </a:defRPr>
            </a:lvl1pPr>
          </a:lstStyle>
          <a:p>
            <a:r>
              <a:rPr lang="en-SG" sz="2737" dirty="0">
                <a:solidFill>
                  <a:srgbClr val="183CF0"/>
                </a:solidFill>
                <a:latin typeface="Aptos Display" panose="020B0004020202020204" pitchFamily="34" charset="0"/>
              </a:rPr>
              <a:t>Moving Forward </a:t>
            </a:r>
          </a:p>
        </p:txBody>
      </p:sp>
      <p:sp>
        <p:nvSpPr>
          <p:cNvPr id="20" name="TextBox 19">
            <a:extLst>
              <a:ext uri="{FF2B5EF4-FFF2-40B4-BE49-F238E27FC236}">
                <a16:creationId xmlns:a16="http://schemas.microsoft.com/office/drawing/2014/main" id="{42EDDF43-545D-92DA-F624-2BFAC6D95633}"/>
              </a:ext>
            </a:extLst>
          </p:cNvPr>
          <p:cNvSpPr txBox="1"/>
          <p:nvPr/>
        </p:nvSpPr>
        <p:spPr>
          <a:xfrm>
            <a:off x="1120244" y="1766944"/>
            <a:ext cx="4410590" cy="646331"/>
          </a:xfrm>
          <a:prstGeom prst="rect">
            <a:avLst/>
          </a:prstGeom>
          <a:solidFill>
            <a:schemeClr val="accent6">
              <a:lumMod val="20000"/>
              <a:lumOff val="80000"/>
            </a:schemeClr>
          </a:solidFill>
          <a:ln w="28575">
            <a:solidFill>
              <a:schemeClr val="tx1"/>
            </a:solidFill>
          </a:ln>
        </p:spPr>
        <p:txBody>
          <a:bodyPr wrap="square">
            <a:spAutoFit/>
          </a:bodyPr>
          <a:lstStyle/>
          <a:p>
            <a:pPr algn="ctr" defTabSz="892820">
              <a:buClr>
                <a:srgbClr val="474747"/>
              </a:buClr>
              <a:buSzPct val="100000"/>
              <a:defRPr/>
            </a:pPr>
            <a:r>
              <a:rPr lang="en-GB" b="1" dirty="0">
                <a:solidFill>
                  <a:srgbClr val="474747"/>
                </a:solidFill>
                <a:latin typeface="Arial"/>
              </a:rPr>
              <a:t>Strategic Expansion to explore New Business Opportunities  </a:t>
            </a:r>
          </a:p>
        </p:txBody>
      </p:sp>
      <p:sp>
        <p:nvSpPr>
          <p:cNvPr id="21" name="Rectangle 20">
            <a:extLst>
              <a:ext uri="{FF2B5EF4-FFF2-40B4-BE49-F238E27FC236}">
                <a16:creationId xmlns:a16="http://schemas.microsoft.com/office/drawing/2014/main" id="{EBD585F0-BC02-5C97-72C5-CE1062667560}"/>
              </a:ext>
            </a:extLst>
          </p:cNvPr>
          <p:cNvSpPr/>
          <p:nvPr/>
        </p:nvSpPr>
        <p:spPr>
          <a:xfrm>
            <a:off x="1120244" y="2668232"/>
            <a:ext cx="4410590" cy="89606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SG" sz="1600" b="1" dirty="0">
                <a:solidFill>
                  <a:schemeClr val="tx1"/>
                </a:solidFill>
                <a:latin typeface="Aptos Display" panose="020B0004020202020204" pitchFamily="34" charset="0"/>
              </a:rPr>
              <a:t>Identified and Focus on Renewable Energy, Battery Energy Storage Systems, Food Resilience and Technology</a:t>
            </a:r>
          </a:p>
        </p:txBody>
      </p:sp>
      <p:sp>
        <p:nvSpPr>
          <p:cNvPr id="23" name="TextBox 22">
            <a:extLst>
              <a:ext uri="{FF2B5EF4-FFF2-40B4-BE49-F238E27FC236}">
                <a16:creationId xmlns:a16="http://schemas.microsoft.com/office/drawing/2014/main" id="{8DAF1718-B158-7693-3E7C-8B8432F66001}"/>
              </a:ext>
            </a:extLst>
          </p:cNvPr>
          <p:cNvSpPr txBox="1"/>
          <p:nvPr/>
        </p:nvSpPr>
        <p:spPr>
          <a:xfrm>
            <a:off x="6556971" y="1731032"/>
            <a:ext cx="4345296" cy="1200329"/>
          </a:xfrm>
          <a:prstGeom prst="rect">
            <a:avLst/>
          </a:prstGeom>
          <a:solidFill>
            <a:schemeClr val="accent6">
              <a:lumMod val="20000"/>
              <a:lumOff val="80000"/>
            </a:schemeClr>
          </a:solidFill>
          <a:ln w="28575">
            <a:solidFill>
              <a:schemeClr val="tx1"/>
            </a:solidFill>
          </a:ln>
        </p:spPr>
        <p:txBody>
          <a:bodyPr wrap="square">
            <a:spAutoFit/>
          </a:bodyPr>
          <a:lstStyle/>
          <a:p>
            <a:pPr algn="ctr" defTabSz="892820">
              <a:buClr>
                <a:srgbClr val="474747"/>
              </a:buClr>
              <a:buSzPct val="100000"/>
              <a:defRPr/>
            </a:pPr>
            <a:r>
              <a:rPr lang="en-GB" b="1" dirty="0">
                <a:solidFill>
                  <a:srgbClr val="474747"/>
                </a:solidFill>
                <a:latin typeface="Arial"/>
              </a:rPr>
              <a:t>Sustainable Growth through Projects that are Good and Profitable, Right and sustainable and also Providential, an acronym for GRP</a:t>
            </a:r>
          </a:p>
        </p:txBody>
      </p:sp>
      <p:sp>
        <p:nvSpPr>
          <p:cNvPr id="24" name="Rectangle 23">
            <a:extLst>
              <a:ext uri="{FF2B5EF4-FFF2-40B4-BE49-F238E27FC236}">
                <a16:creationId xmlns:a16="http://schemas.microsoft.com/office/drawing/2014/main" id="{D067751B-C2A6-E618-76BD-F8969849D266}"/>
              </a:ext>
            </a:extLst>
          </p:cNvPr>
          <p:cNvSpPr/>
          <p:nvPr/>
        </p:nvSpPr>
        <p:spPr>
          <a:xfrm>
            <a:off x="6589775" y="3116266"/>
            <a:ext cx="4345296" cy="89606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4641" tIns="89281" rIns="44641" bIns="89281" numCol="1" spcCol="0" rtlCol="0" fromWordArt="0" anchor="ctr" anchorCtr="0" forceAA="0" compatLnSpc="1">
            <a:prstTxWarp prst="textNoShape">
              <a:avLst/>
            </a:prstTxWarp>
            <a:noAutofit/>
          </a:bodyPr>
          <a:lstStyle/>
          <a:p>
            <a:pPr marL="167404" indent="-167404">
              <a:buClr>
                <a:schemeClr val="tx1"/>
              </a:buClr>
              <a:buSzPct val="100000"/>
              <a:buFont typeface="Wingdings" panose="05000000000000000000" pitchFamily="2" charset="2"/>
              <a:buChar char="§"/>
            </a:pPr>
            <a:r>
              <a:rPr lang="en-SG" sz="1600" b="1" dirty="0">
                <a:solidFill>
                  <a:schemeClr val="tx1"/>
                </a:solidFill>
                <a:latin typeface="Aptos Display" panose="020B0004020202020204" pitchFamily="34" charset="0"/>
              </a:rPr>
              <a:t>Explore Mergers, Alliances and Acquisitions and to Leverage Connection to collaborate on Win-Win Projects</a:t>
            </a:r>
          </a:p>
        </p:txBody>
      </p:sp>
      <p:sp>
        <p:nvSpPr>
          <p:cNvPr id="25" name="Arrow: Bent-Up 24">
            <a:extLst>
              <a:ext uri="{FF2B5EF4-FFF2-40B4-BE49-F238E27FC236}">
                <a16:creationId xmlns:a16="http://schemas.microsoft.com/office/drawing/2014/main" id="{438C20AE-830D-3EDA-AAF2-207D2CD3F9AF}"/>
              </a:ext>
            </a:extLst>
          </p:cNvPr>
          <p:cNvSpPr/>
          <p:nvPr/>
        </p:nvSpPr>
        <p:spPr>
          <a:xfrm rot="10800000">
            <a:off x="5895510" y="3184352"/>
            <a:ext cx="661461" cy="560684"/>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Arrow: Bent-Up 25">
            <a:extLst>
              <a:ext uri="{FF2B5EF4-FFF2-40B4-BE49-F238E27FC236}">
                <a16:creationId xmlns:a16="http://schemas.microsoft.com/office/drawing/2014/main" id="{53B01FBD-BFCA-267A-9E4F-9E37044744F3}"/>
              </a:ext>
            </a:extLst>
          </p:cNvPr>
          <p:cNvSpPr/>
          <p:nvPr/>
        </p:nvSpPr>
        <p:spPr>
          <a:xfrm>
            <a:off x="8779545" y="4014189"/>
            <a:ext cx="661461" cy="560684"/>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4" name="Arrow: Left-Right 33">
            <a:extLst>
              <a:ext uri="{FF2B5EF4-FFF2-40B4-BE49-F238E27FC236}">
                <a16:creationId xmlns:a16="http://schemas.microsoft.com/office/drawing/2014/main" id="{107E7E61-BCFC-944E-0F32-6D9087505C1C}"/>
              </a:ext>
            </a:extLst>
          </p:cNvPr>
          <p:cNvSpPr/>
          <p:nvPr/>
        </p:nvSpPr>
        <p:spPr>
          <a:xfrm>
            <a:off x="5530834" y="1904965"/>
            <a:ext cx="1026137" cy="334298"/>
          </a:xfrm>
          <a:prstGeom prst="leftRightArrow">
            <a:avLst/>
          </a:prstGeom>
          <a:solidFill>
            <a:srgbClr val="2CFF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Rectangle 34">
            <a:extLst>
              <a:ext uri="{FF2B5EF4-FFF2-40B4-BE49-F238E27FC236}">
                <a16:creationId xmlns:a16="http://schemas.microsoft.com/office/drawing/2014/main" id="{9B74E6CC-FD2C-55E1-A52C-F739DDCBEB22}"/>
              </a:ext>
            </a:extLst>
          </p:cNvPr>
          <p:cNvSpPr/>
          <p:nvPr/>
        </p:nvSpPr>
        <p:spPr>
          <a:xfrm>
            <a:off x="1124655" y="5115570"/>
            <a:ext cx="10000018" cy="1119969"/>
          </a:xfrm>
          <a:prstGeom prst="rect">
            <a:avLst/>
          </a:prstGeom>
          <a:solidFill>
            <a:srgbClr val="FFFF00"/>
          </a:solidFill>
          <a:ln>
            <a:solidFill>
              <a:srgbClr val="F53B3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81" tIns="89281" rIns="89281" bIns="89281" numCol="1" spcCol="0" rtlCol="0" fromWordArt="0" anchor="ctr" anchorCtr="0" forceAA="0" compatLnSpc="1">
            <a:prstTxWarp prst="textNoShape">
              <a:avLst/>
            </a:prstTxWarp>
            <a:noAutofit/>
          </a:bodyPr>
          <a:lstStyle/>
          <a:p>
            <a:pPr algn="ctr">
              <a:lnSpc>
                <a:spcPct val="114000"/>
              </a:lnSpc>
              <a:spcAft>
                <a:spcPts val="586"/>
              </a:spcAft>
              <a:buClr>
                <a:schemeClr val="tx1"/>
              </a:buClr>
              <a:buSzPct val="100000"/>
            </a:pPr>
            <a:r>
              <a:rPr lang="en-US" sz="2000" b="1" dirty="0">
                <a:solidFill>
                  <a:schemeClr val="tx1"/>
                </a:solidFill>
              </a:rPr>
              <a:t>The Board adopts a disciplined approach in evaluating targets. An acquisition must be accretive in the long-term, taking into account the acquisition costs, integration efforts, synergistic opportunities, and risks mitigated to be aligned with overall Group Strategy. </a:t>
            </a:r>
          </a:p>
        </p:txBody>
      </p:sp>
      <p:sp>
        <p:nvSpPr>
          <p:cNvPr id="4" name="Slide Number Placeholder 4">
            <a:extLst>
              <a:ext uri="{FF2B5EF4-FFF2-40B4-BE49-F238E27FC236}">
                <a16:creationId xmlns:a16="http://schemas.microsoft.com/office/drawing/2014/main" id="{6217DB52-76C3-04B9-0413-868F1318D992}"/>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12</a:t>
            </a:fld>
            <a:endParaRPr lang="en-SG" sz="1759" dirty="0">
              <a:solidFill>
                <a:schemeClr val="bg1"/>
              </a:solidFill>
            </a:endParaRPr>
          </a:p>
        </p:txBody>
      </p:sp>
      <p:sp>
        <p:nvSpPr>
          <p:cNvPr id="32" name="Footer Placeholder 3">
            <a:extLst>
              <a:ext uri="{FF2B5EF4-FFF2-40B4-BE49-F238E27FC236}">
                <a16:creationId xmlns:a16="http://schemas.microsoft.com/office/drawing/2014/main" id="{AEE8B8E4-2619-033F-5657-DD1E63B877E6}"/>
              </a:ext>
            </a:extLst>
          </p:cNvPr>
          <p:cNvSpPr>
            <a:spLocks noGrp="1"/>
          </p:cNvSpPr>
          <p:nvPr>
            <p:ph type="ftr" sz="quarter" idx="11"/>
          </p:nvPr>
        </p:nvSpPr>
        <p:spPr>
          <a:xfrm>
            <a:off x="705522" y="6151404"/>
            <a:ext cx="1559383" cy="356507"/>
          </a:xfrm>
        </p:spPr>
        <p:txBody>
          <a:bodyPr/>
          <a:lstStyle/>
          <a:p>
            <a:pPr algn="l"/>
            <a:r>
              <a:rPr lang="en-SG" sz="1759" dirty="0">
                <a:solidFill>
                  <a:srgbClr val="183CF0"/>
                </a:solidFill>
                <a:latin typeface="Aptos Display" panose="020B0004020202020204" pitchFamily="34" charset="0"/>
              </a:rPr>
              <a:t>GRP Limited</a:t>
            </a:r>
          </a:p>
        </p:txBody>
      </p:sp>
    </p:spTree>
    <p:extLst>
      <p:ext uri="{BB962C8B-B14F-4D97-AF65-F5344CB8AC3E}">
        <p14:creationId xmlns:p14="http://schemas.microsoft.com/office/powerpoint/2010/main" val="3404519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B8E0-6258-1833-CC7B-26412ADBF9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595596B-D532-7A11-09E9-F8ECB1970A5D}"/>
              </a:ext>
            </a:extLst>
          </p:cNvPr>
          <p:cNvSpPr>
            <a:spLocks noGrp="1"/>
          </p:cNvSpPr>
          <p:nvPr>
            <p:ph type="subTitle" idx="1"/>
          </p:nvPr>
        </p:nvSpPr>
        <p:spPr>
          <a:xfrm>
            <a:off x="679184" y="530111"/>
            <a:ext cx="10508546" cy="5291754"/>
          </a:xfrm>
        </p:spPr>
        <p:txBody>
          <a:bodyPr/>
          <a:lstStyle/>
          <a:p>
            <a:endParaRPr lang="en-SG" dirty="0">
              <a:solidFill>
                <a:srgbClr val="183CF0"/>
              </a:solidFill>
            </a:endParaRPr>
          </a:p>
          <a:p>
            <a:endParaRPr lang="en-SG" dirty="0">
              <a:solidFill>
                <a:srgbClr val="183CF0"/>
              </a:solidFill>
            </a:endParaRPr>
          </a:p>
          <a:p>
            <a:endParaRPr lang="en-SG" dirty="0">
              <a:solidFill>
                <a:srgbClr val="183CF0"/>
              </a:solidFill>
            </a:endParaRPr>
          </a:p>
          <a:p>
            <a:endParaRPr lang="en-SG" dirty="0">
              <a:solidFill>
                <a:srgbClr val="183CF0"/>
              </a:solidFill>
            </a:endParaRPr>
          </a:p>
          <a:p>
            <a:r>
              <a:rPr lang="en-SG" sz="5856" dirty="0">
                <a:solidFill>
                  <a:srgbClr val="183CF0"/>
                </a:solidFill>
                <a:effectLst>
                  <a:outerShdw blurRad="38100" dist="38100" dir="2700000" algn="tl">
                    <a:srgbClr val="000000">
                      <a:alpha val="43137"/>
                    </a:srgbClr>
                  </a:outerShdw>
                </a:effectLst>
              </a:rPr>
              <a:t>Thank you! </a:t>
            </a:r>
          </a:p>
        </p:txBody>
      </p:sp>
      <p:sp>
        <p:nvSpPr>
          <p:cNvPr id="4" name="Footer Placeholder 3">
            <a:extLst>
              <a:ext uri="{FF2B5EF4-FFF2-40B4-BE49-F238E27FC236}">
                <a16:creationId xmlns:a16="http://schemas.microsoft.com/office/drawing/2014/main" id="{33C4A433-2B6F-9DB3-138D-BD39C9DE8829}"/>
              </a:ext>
            </a:extLst>
          </p:cNvPr>
          <p:cNvSpPr>
            <a:spLocks noGrp="1"/>
          </p:cNvSpPr>
          <p:nvPr>
            <p:ph type="ftr" sz="quarter" idx="11"/>
          </p:nvPr>
        </p:nvSpPr>
        <p:spPr>
          <a:xfrm>
            <a:off x="843298" y="6165964"/>
            <a:ext cx="1493502" cy="364390"/>
          </a:xfrm>
        </p:spPr>
        <p:txBody>
          <a:bodyPr/>
          <a:lstStyle/>
          <a:p>
            <a:pPr algn="l"/>
            <a:r>
              <a:rPr lang="en-SG" sz="1759" dirty="0">
                <a:solidFill>
                  <a:srgbClr val="183CF0"/>
                </a:solidFill>
                <a:latin typeface="Aptos Display" panose="020B0004020202020204" pitchFamily="34" charset="0"/>
              </a:rPr>
              <a:t>GRP Limited</a:t>
            </a:r>
          </a:p>
        </p:txBody>
      </p:sp>
      <p:sp>
        <p:nvSpPr>
          <p:cNvPr id="5" name="Slide Number Placeholder 4">
            <a:extLst>
              <a:ext uri="{FF2B5EF4-FFF2-40B4-BE49-F238E27FC236}">
                <a16:creationId xmlns:a16="http://schemas.microsoft.com/office/drawing/2014/main" id="{E0AC11CE-A96E-6951-BCED-9841453E970A}"/>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13</a:t>
            </a:fld>
            <a:endParaRPr lang="en-SG" sz="1759" dirty="0">
              <a:solidFill>
                <a:schemeClr val="bg1"/>
              </a:solidFill>
            </a:endParaRPr>
          </a:p>
        </p:txBody>
      </p:sp>
    </p:spTree>
    <p:extLst>
      <p:ext uri="{BB962C8B-B14F-4D97-AF65-F5344CB8AC3E}">
        <p14:creationId xmlns:p14="http://schemas.microsoft.com/office/powerpoint/2010/main" val="321048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4479-5087-E561-CDC2-8A1BCA81E764}"/>
              </a:ext>
            </a:extLst>
          </p:cNvPr>
          <p:cNvSpPr>
            <a:spLocks noGrp="1"/>
          </p:cNvSpPr>
          <p:nvPr>
            <p:ph type="ctrTitle"/>
          </p:nvPr>
        </p:nvSpPr>
        <p:spPr>
          <a:xfrm>
            <a:off x="843740" y="1"/>
            <a:ext cx="1967823" cy="722593"/>
          </a:xfrm>
        </p:spPr>
        <p:txBody>
          <a:bodyPr anchor="ctr">
            <a:normAutofit/>
          </a:bodyPr>
          <a:lstStyle/>
          <a:p>
            <a:pPr algn="l"/>
            <a:r>
              <a:rPr lang="en-SG" sz="2737" dirty="0">
                <a:solidFill>
                  <a:srgbClr val="183CF0"/>
                </a:solidFill>
                <a:latin typeface="Aptos Display" panose="020B0004020202020204" pitchFamily="34" charset="0"/>
              </a:rPr>
              <a:t>Disclaimer</a:t>
            </a:r>
          </a:p>
        </p:txBody>
      </p:sp>
      <p:sp>
        <p:nvSpPr>
          <p:cNvPr id="3" name="Subtitle 2">
            <a:extLst>
              <a:ext uri="{FF2B5EF4-FFF2-40B4-BE49-F238E27FC236}">
                <a16:creationId xmlns:a16="http://schemas.microsoft.com/office/drawing/2014/main" id="{D01DD48C-2B2D-BF3F-694C-99E150FAA6AB}"/>
              </a:ext>
            </a:extLst>
          </p:cNvPr>
          <p:cNvSpPr>
            <a:spLocks noGrp="1"/>
          </p:cNvSpPr>
          <p:nvPr>
            <p:ph type="subTitle" idx="1"/>
          </p:nvPr>
        </p:nvSpPr>
        <p:spPr>
          <a:xfrm>
            <a:off x="849746" y="586000"/>
            <a:ext cx="10211178" cy="5694058"/>
          </a:xfrm>
        </p:spPr>
        <p:txBody>
          <a:bodyPr>
            <a:noAutofit/>
          </a:bodyPr>
          <a:lstStyle/>
          <a:p>
            <a:pPr algn="just">
              <a:lnSpc>
                <a:spcPct val="120000"/>
              </a:lnSpc>
              <a:spcBef>
                <a:spcPts val="585"/>
              </a:spcBef>
            </a:pPr>
            <a:r>
              <a:rPr lang="en-SG" sz="1265" spc="47" dirty="0">
                <a:latin typeface="Aptos Display" panose="020B0004020202020204" pitchFamily="34" charset="0"/>
              </a:rPr>
              <a:t>This presentation includes privileged and confidential information; any copying or distribution of this material, or any information it contains, is strictly prohibited. If you have received this presentation in error, please delete all physical and digital copies and notify GRP Limited (GRP) via email at </a:t>
            </a:r>
            <a:r>
              <a:rPr lang="en-SG" sz="1265" spc="47" dirty="0">
                <a:latin typeface="Aptos Display" panose="020B0004020202020204" pitchFamily="34" charset="0"/>
                <a:hlinkClick r:id="rId2"/>
              </a:rPr>
              <a:t>investor@grp.com.sg</a:t>
            </a:r>
            <a:r>
              <a:rPr lang="en-SG" sz="1265" spc="47" dirty="0">
                <a:latin typeface="Aptos Display" panose="020B0004020202020204" pitchFamily="34" charset="0"/>
              </a:rPr>
              <a:t>.</a:t>
            </a:r>
          </a:p>
          <a:p>
            <a:pPr algn="just">
              <a:lnSpc>
                <a:spcPct val="120000"/>
              </a:lnSpc>
              <a:spcBef>
                <a:spcPts val="585"/>
              </a:spcBef>
            </a:pPr>
            <a:endParaRPr lang="en-SG" sz="700" spc="47" dirty="0">
              <a:latin typeface="Aptos Display" panose="020B0004020202020204" pitchFamily="34" charset="0"/>
            </a:endParaRPr>
          </a:p>
          <a:p>
            <a:pPr algn="just">
              <a:lnSpc>
                <a:spcPct val="120000"/>
              </a:lnSpc>
              <a:spcBef>
                <a:spcPts val="585"/>
              </a:spcBef>
            </a:pPr>
            <a:r>
              <a:rPr lang="en-SG" sz="1265" spc="47" dirty="0">
                <a:latin typeface="Aptos Display" panose="020B0004020202020204" pitchFamily="34" charset="0"/>
              </a:rPr>
              <a:t>This presentation may contain forward-looking statements that involve risks and uncertainties. Actual future performance, outcomes, and results may differ significantly from those projected in forward-looking statements due to various risks, uncertainties, and assumptions. The Company assumes no obligation to update these forward-looking statements following events or circumstances that occur after the date of this presentation.</a:t>
            </a:r>
          </a:p>
          <a:p>
            <a:pPr algn="just">
              <a:lnSpc>
                <a:spcPct val="120000"/>
              </a:lnSpc>
              <a:spcBef>
                <a:spcPts val="585"/>
              </a:spcBef>
            </a:pPr>
            <a:endParaRPr lang="en-SG" sz="700" spc="47" dirty="0">
              <a:latin typeface="Aptos Display" panose="020B0004020202020204" pitchFamily="34" charset="0"/>
            </a:endParaRPr>
          </a:p>
          <a:p>
            <a:pPr algn="just">
              <a:lnSpc>
                <a:spcPct val="120000"/>
              </a:lnSpc>
              <a:spcBef>
                <a:spcPts val="585"/>
              </a:spcBef>
            </a:pPr>
            <a:r>
              <a:rPr lang="en-SG" sz="1265" spc="47" dirty="0">
                <a:latin typeface="Aptos Display" panose="020B0004020202020204" pitchFamily="34" charset="0"/>
              </a:rPr>
              <a:t>Examples of such factors include, but are not limited to, prevailing industry and economic conditions, interest rate fluctuations, cost of capital, competition from other developments or companies, changes in expected occupancy levels, property rental income, charge-out collections, fluctuations in operating expenses (including employee wages, benefits, and training costs), governmental and public policy modifications, and the ongoing availability of financing at necessary amounts and terms to support future business activities.</a:t>
            </a:r>
          </a:p>
          <a:p>
            <a:pPr algn="just">
              <a:lnSpc>
                <a:spcPct val="120000"/>
              </a:lnSpc>
              <a:spcBef>
                <a:spcPts val="585"/>
              </a:spcBef>
            </a:pPr>
            <a:endParaRPr lang="en-SG" sz="700" spc="47" dirty="0">
              <a:latin typeface="Aptos Display" panose="020B0004020202020204" pitchFamily="34" charset="0"/>
            </a:endParaRPr>
          </a:p>
          <a:p>
            <a:pPr algn="just">
              <a:lnSpc>
                <a:spcPct val="120000"/>
              </a:lnSpc>
              <a:spcBef>
                <a:spcPts val="585"/>
              </a:spcBef>
            </a:pPr>
            <a:r>
              <a:rPr lang="en-SG" sz="1265" spc="47" dirty="0">
                <a:latin typeface="Aptos Display" panose="020B0004020202020204" pitchFamily="34" charset="0"/>
              </a:rPr>
              <a:t>We advise against placing undue reliance on these forward-looking statements, which reflect the current perspective of GRP’s management regarding future events.</a:t>
            </a:r>
          </a:p>
          <a:p>
            <a:pPr algn="just">
              <a:lnSpc>
                <a:spcPct val="120000"/>
              </a:lnSpc>
              <a:spcBef>
                <a:spcPts val="585"/>
              </a:spcBef>
            </a:pPr>
            <a:endParaRPr lang="en-SG" sz="700" spc="47" dirty="0">
              <a:latin typeface="Aptos Display" panose="020B0004020202020204" pitchFamily="34" charset="0"/>
            </a:endParaRPr>
          </a:p>
          <a:p>
            <a:pPr algn="just">
              <a:lnSpc>
                <a:spcPct val="120000"/>
              </a:lnSpc>
              <a:spcBef>
                <a:spcPts val="585"/>
              </a:spcBef>
            </a:pPr>
            <a:r>
              <a:rPr lang="en-SG" sz="1265" spc="47" dirty="0">
                <a:latin typeface="Aptos Display" panose="020B0004020202020204" pitchFamily="34" charset="0"/>
              </a:rPr>
              <a:t>Unless stated otherwise, all content contained within this document is protected by copyright owned by GRP Limited. Prior written consent from GRP is mandatory if you intend to reproduce, distribute, or utilize any non-textual contents (including but not limited to photographs, graphics, illustrations, diagrams, audio files, and video files) contained in this document for any reason or purpose.</a:t>
            </a:r>
          </a:p>
          <a:p>
            <a:pPr algn="just">
              <a:lnSpc>
                <a:spcPct val="120000"/>
              </a:lnSpc>
              <a:spcBef>
                <a:spcPts val="585"/>
              </a:spcBef>
            </a:pPr>
            <a:endParaRPr lang="en-SG" sz="1265" spc="47" dirty="0">
              <a:latin typeface="Aptos Display" panose="020B0004020202020204" pitchFamily="34" charset="0"/>
            </a:endParaRPr>
          </a:p>
          <a:p>
            <a:pPr algn="just">
              <a:lnSpc>
                <a:spcPct val="120000"/>
              </a:lnSpc>
              <a:spcBef>
                <a:spcPts val="585"/>
              </a:spcBef>
            </a:pPr>
            <a:r>
              <a:rPr lang="en-SG" sz="1265" b="1" spc="47" dirty="0">
                <a:latin typeface="Aptos Display" panose="020B0004020202020204" pitchFamily="34" charset="0"/>
              </a:rPr>
              <a:t>© 2025 GRP Limited. All rights reserved</a:t>
            </a:r>
            <a:r>
              <a:rPr lang="en-SG" sz="1265" spc="47" dirty="0">
                <a:latin typeface="Aptos Display" panose="020B0004020202020204" pitchFamily="34" charset="0"/>
              </a:rPr>
              <a:t>.</a:t>
            </a:r>
          </a:p>
        </p:txBody>
      </p:sp>
      <p:sp>
        <p:nvSpPr>
          <p:cNvPr id="4" name="Footer Placeholder 3">
            <a:extLst>
              <a:ext uri="{FF2B5EF4-FFF2-40B4-BE49-F238E27FC236}">
                <a16:creationId xmlns:a16="http://schemas.microsoft.com/office/drawing/2014/main" id="{DE845C37-4D7F-3F59-ABFA-0FE8F0D6E8A8}"/>
              </a:ext>
            </a:extLst>
          </p:cNvPr>
          <p:cNvSpPr>
            <a:spLocks noGrp="1"/>
          </p:cNvSpPr>
          <p:nvPr>
            <p:ph type="ftr" sz="quarter" idx="11"/>
          </p:nvPr>
        </p:nvSpPr>
        <p:spPr>
          <a:xfrm>
            <a:off x="829442" y="6185018"/>
            <a:ext cx="1559383" cy="356507"/>
          </a:xfrm>
        </p:spPr>
        <p:txBody>
          <a:bodyPr/>
          <a:lstStyle/>
          <a:p>
            <a:pPr algn="l"/>
            <a:r>
              <a:rPr lang="en-SG" sz="1759" dirty="0">
                <a:solidFill>
                  <a:srgbClr val="183CF0"/>
                </a:solidFill>
                <a:latin typeface="Aptos Display" panose="020B0004020202020204" pitchFamily="34" charset="0"/>
              </a:rPr>
              <a:t>GRP Limited</a:t>
            </a:r>
          </a:p>
        </p:txBody>
      </p:sp>
      <p:cxnSp>
        <p:nvCxnSpPr>
          <p:cNvPr id="8" name="Straight Connector 7">
            <a:extLst>
              <a:ext uri="{FF2B5EF4-FFF2-40B4-BE49-F238E27FC236}">
                <a16:creationId xmlns:a16="http://schemas.microsoft.com/office/drawing/2014/main" id="{99762CD8-E72D-1220-23AB-89963586D3A2}"/>
              </a:ext>
            </a:extLst>
          </p:cNvPr>
          <p:cNvCxnSpPr>
            <a:cxnSpLocks/>
          </p:cNvCxnSpPr>
          <p:nvPr/>
        </p:nvCxnSpPr>
        <p:spPr>
          <a:xfrm>
            <a:off x="914401" y="586000"/>
            <a:ext cx="101063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351CCD-E94F-38F8-0BFE-6EE42BD87809}"/>
              </a:ext>
            </a:extLst>
          </p:cNvPr>
          <p:cNvCxnSpPr>
            <a:cxnSpLocks/>
          </p:cNvCxnSpPr>
          <p:nvPr/>
        </p:nvCxnSpPr>
        <p:spPr>
          <a:xfrm flipV="1">
            <a:off x="856704" y="6185018"/>
            <a:ext cx="10176960" cy="3034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53854E7-DBFC-BC11-6DAB-4527F156BFEE}"/>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2</a:t>
            </a:fld>
            <a:endParaRPr lang="en-SG" sz="1759" dirty="0">
              <a:solidFill>
                <a:schemeClr val="bg1"/>
              </a:solidFill>
            </a:endParaRPr>
          </a:p>
        </p:txBody>
      </p:sp>
    </p:spTree>
    <p:extLst>
      <p:ext uri="{BB962C8B-B14F-4D97-AF65-F5344CB8AC3E}">
        <p14:creationId xmlns:p14="http://schemas.microsoft.com/office/powerpoint/2010/main" val="3557630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D1323-46E2-655E-5C7F-3804A09E1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E9B8C-59A4-22EB-D02F-5B974A733D57}"/>
              </a:ext>
            </a:extLst>
          </p:cNvPr>
          <p:cNvSpPr>
            <a:spLocks noGrp="1"/>
          </p:cNvSpPr>
          <p:nvPr>
            <p:ph type="ctrTitle"/>
          </p:nvPr>
        </p:nvSpPr>
        <p:spPr>
          <a:xfrm>
            <a:off x="848416" y="-45201"/>
            <a:ext cx="3525691" cy="721639"/>
          </a:xfrm>
        </p:spPr>
        <p:txBody>
          <a:bodyPr anchor="ctr">
            <a:normAutofit/>
          </a:bodyPr>
          <a:lstStyle/>
          <a:p>
            <a:pPr algn="l"/>
            <a:r>
              <a:rPr lang="en-SG" sz="2737" dirty="0">
                <a:solidFill>
                  <a:srgbClr val="171EA9"/>
                </a:solidFill>
                <a:latin typeface="Aptos Display" panose="020B0004020202020204" pitchFamily="34" charset="0"/>
              </a:rPr>
              <a:t>2025 Business Review</a:t>
            </a:r>
          </a:p>
        </p:txBody>
      </p:sp>
      <p:sp>
        <p:nvSpPr>
          <p:cNvPr id="3" name="Subtitle 2">
            <a:extLst>
              <a:ext uri="{FF2B5EF4-FFF2-40B4-BE49-F238E27FC236}">
                <a16:creationId xmlns:a16="http://schemas.microsoft.com/office/drawing/2014/main" id="{A99DE8DC-2332-1939-4884-C591F4203D15}"/>
              </a:ext>
            </a:extLst>
          </p:cNvPr>
          <p:cNvSpPr>
            <a:spLocks noGrp="1"/>
          </p:cNvSpPr>
          <p:nvPr>
            <p:ph type="subTitle" idx="1"/>
          </p:nvPr>
        </p:nvSpPr>
        <p:spPr>
          <a:xfrm>
            <a:off x="1075282" y="3261673"/>
            <a:ext cx="4992450" cy="2544812"/>
          </a:xfrm>
        </p:spPr>
        <p:txBody>
          <a:bodyPr>
            <a:normAutofit/>
          </a:bodyPr>
          <a:lstStyle/>
          <a:p>
            <a:pPr algn="l"/>
            <a:endParaRPr lang="en-SG" sz="1759" dirty="0">
              <a:solidFill>
                <a:srgbClr val="3B3838"/>
              </a:solidFill>
              <a:latin typeface="HelveticaNeue"/>
            </a:endParaRPr>
          </a:p>
          <a:p>
            <a:pPr algn="l"/>
            <a:endParaRPr lang="en-SG" dirty="0"/>
          </a:p>
        </p:txBody>
      </p:sp>
      <p:sp>
        <p:nvSpPr>
          <p:cNvPr id="4" name="Footer Placeholder 3">
            <a:extLst>
              <a:ext uri="{FF2B5EF4-FFF2-40B4-BE49-F238E27FC236}">
                <a16:creationId xmlns:a16="http://schemas.microsoft.com/office/drawing/2014/main" id="{054C9650-388B-7E7F-5BE1-E9A1AFEDD462}"/>
              </a:ext>
            </a:extLst>
          </p:cNvPr>
          <p:cNvSpPr>
            <a:spLocks noGrp="1"/>
          </p:cNvSpPr>
          <p:nvPr>
            <p:ph type="ftr" sz="quarter" idx="11"/>
          </p:nvPr>
        </p:nvSpPr>
        <p:spPr>
          <a:xfrm>
            <a:off x="848415" y="6183631"/>
            <a:ext cx="1559383" cy="356507"/>
          </a:xfrm>
        </p:spPr>
        <p:txBody>
          <a:bodyPr/>
          <a:lstStyle/>
          <a:p>
            <a:pPr algn="l"/>
            <a:r>
              <a:rPr lang="en-SG" sz="1759" dirty="0">
                <a:solidFill>
                  <a:srgbClr val="183CF0"/>
                </a:solidFill>
                <a:latin typeface="Aptos Display" panose="020B0004020202020204" pitchFamily="34" charset="0"/>
              </a:rPr>
              <a:t>GRP Limited</a:t>
            </a:r>
          </a:p>
        </p:txBody>
      </p:sp>
      <p:cxnSp>
        <p:nvCxnSpPr>
          <p:cNvPr id="8" name="Straight Connector 7">
            <a:extLst>
              <a:ext uri="{FF2B5EF4-FFF2-40B4-BE49-F238E27FC236}">
                <a16:creationId xmlns:a16="http://schemas.microsoft.com/office/drawing/2014/main" id="{0AB1262A-6040-CFB5-1148-D1CC8790557D}"/>
              </a:ext>
            </a:extLst>
          </p:cNvPr>
          <p:cNvCxnSpPr>
            <a:cxnSpLocks/>
          </p:cNvCxnSpPr>
          <p:nvPr/>
        </p:nvCxnSpPr>
        <p:spPr>
          <a:xfrm>
            <a:off x="848415" y="537511"/>
            <a:ext cx="1011515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7E0D18-112D-FD13-C1A5-76F5A91B028F}"/>
              </a:ext>
            </a:extLst>
          </p:cNvPr>
          <p:cNvCxnSpPr>
            <a:cxnSpLocks/>
          </p:cNvCxnSpPr>
          <p:nvPr/>
        </p:nvCxnSpPr>
        <p:spPr>
          <a:xfrm>
            <a:off x="871810" y="6126277"/>
            <a:ext cx="1018443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D6964D79-B5ED-AC23-278F-1EBEA41D9526}"/>
              </a:ext>
            </a:extLst>
          </p:cNvPr>
          <p:cNvSpPr txBox="1">
            <a:spLocks/>
          </p:cNvSpPr>
          <p:nvPr/>
        </p:nvSpPr>
        <p:spPr>
          <a:xfrm>
            <a:off x="1224092" y="1166133"/>
            <a:ext cx="9963642" cy="2544812"/>
          </a:xfrm>
          <a:prstGeom prst="rect">
            <a:avLst/>
          </a:prstGeom>
        </p:spPr>
        <p:txBody>
          <a:bodyPr vert="horz" lIns="89279" tIns="44639" rIns="89279" bIns="4463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SG" sz="1759">
              <a:solidFill>
                <a:srgbClr val="3B3838"/>
              </a:solidFill>
              <a:latin typeface="HelveticaNeue"/>
            </a:endParaRPr>
          </a:p>
          <a:p>
            <a:pPr algn="l"/>
            <a:endParaRPr lang="en-SG" sz="2347" dirty="0"/>
          </a:p>
        </p:txBody>
      </p:sp>
      <p:sp>
        <p:nvSpPr>
          <p:cNvPr id="10" name="TextBox 9">
            <a:extLst>
              <a:ext uri="{FF2B5EF4-FFF2-40B4-BE49-F238E27FC236}">
                <a16:creationId xmlns:a16="http://schemas.microsoft.com/office/drawing/2014/main" id="{6DE50EB1-AF8B-C6FF-37C5-82E940922143}"/>
              </a:ext>
            </a:extLst>
          </p:cNvPr>
          <p:cNvSpPr txBox="1"/>
          <p:nvPr/>
        </p:nvSpPr>
        <p:spPr>
          <a:xfrm>
            <a:off x="849746" y="569812"/>
            <a:ext cx="10729728" cy="2927212"/>
          </a:xfrm>
          <a:prstGeom prst="rect">
            <a:avLst/>
          </a:prstGeom>
          <a:noFill/>
        </p:spPr>
        <p:txBody>
          <a:bodyPr wrap="square">
            <a:spAutoFit/>
          </a:bodyPr>
          <a:lstStyle/>
          <a:p>
            <a:pPr>
              <a:spcAft>
                <a:spcPts val="585"/>
              </a:spcAft>
            </a:pPr>
            <a:r>
              <a:rPr lang="en-SG" sz="1759" dirty="0">
                <a:solidFill>
                  <a:srgbClr val="0243BE"/>
                </a:solidFill>
                <a:latin typeface="Aptos Display" panose="020B0004020202020204" pitchFamily="34" charset="0"/>
              </a:rPr>
              <a:t>Revenue of $7.76 million in FY2025</a:t>
            </a:r>
          </a:p>
          <a:p>
            <a:pPr>
              <a:spcAft>
                <a:spcPts val="585"/>
              </a:spcAft>
            </a:pPr>
            <a:r>
              <a:rPr lang="en-SG" dirty="0">
                <a:solidFill>
                  <a:srgbClr val="0243BE"/>
                </a:solidFill>
                <a:latin typeface="Aptos Display" panose="020B0004020202020204" pitchFamily="34" charset="0"/>
              </a:rPr>
              <a:t>Highlights</a:t>
            </a:r>
            <a:endParaRPr lang="en-SG" dirty="0">
              <a:solidFill>
                <a:srgbClr val="0243BE"/>
              </a:solidFill>
              <a:latin typeface="Calibri" panose="020F0502020204030204" pitchFamily="34" charset="0"/>
            </a:endParaRPr>
          </a:p>
          <a:p>
            <a:pPr algn="just">
              <a:lnSpc>
                <a:spcPct val="150000"/>
              </a:lnSpc>
            </a:pPr>
            <a:r>
              <a:rPr lang="en-SG" sz="1369" dirty="0">
                <a:solidFill>
                  <a:srgbClr val="3B3838"/>
                </a:solidFill>
                <a:latin typeface="Aptos Display" panose="020B0004020202020204" pitchFamily="34" charset="0"/>
              </a:rPr>
              <a:t>• </a:t>
            </a:r>
            <a:r>
              <a:rPr lang="en-SG" sz="1600" dirty="0">
                <a:solidFill>
                  <a:srgbClr val="3B3838"/>
                </a:solidFill>
                <a:latin typeface="Aptos Display" panose="020B0004020202020204" pitchFamily="34" charset="0"/>
              </a:rPr>
              <a:t>Revenue of $7.76 million, 56.8% lower than revenue of $ 17.97 million in FY2024.</a:t>
            </a:r>
          </a:p>
          <a:p>
            <a:pPr algn="just">
              <a:lnSpc>
                <a:spcPct val="150000"/>
              </a:lnSpc>
            </a:pPr>
            <a:r>
              <a:rPr lang="en-SG" sz="1600" dirty="0">
                <a:solidFill>
                  <a:srgbClr val="3B3838"/>
                </a:solidFill>
                <a:latin typeface="Aptos Display" panose="020B0004020202020204" pitchFamily="34" charset="0"/>
              </a:rPr>
              <a:t>• Loss before tax of $8.59 million in the year under review as compared to a loss of $0.06 million in FY2024.</a:t>
            </a:r>
          </a:p>
          <a:p>
            <a:pPr algn="just">
              <a:lnSpc>
                <a:spcPct val="150000"/>
              </a:lnSpc>
            </a:pPr>
            <a:r>
              <a:rPr lang="en-SG" sz="1600" dirty="0">
                <a:solidFill>
                  <a:srgbClr val="3B3838"/>
                </a:solidFill>
                <a:latin typeface="Aptos Display" panose="020B0004020202020204" pitchFamily="34" charset="0"/>
              </a:rPr>
              <a:t>• Loss after tax of $8.79 million in FY2025, as compared to the loss of $0.36  in FY 2024</a:t>
            </a:r>
          </a:p>
          <a:p>
            <a:pPr algn="just">
              <a:lnSpc>
                <a:spcPct val="150000"/>
              </a:lnSpc>
            </a:pPr>
            <a:r>
              <a:rPr lang="en-SG" sz="1600" dirty="0">
                <a:solidFill>
                  <a:srgbClr val="3B3838"/>
                </a:solidFill>
                <a:latin typeface="Aptos Display" panose="020B0004020202020204" pitchFamily="34" charset="0"/>
              </a:rPr>
              <a:t>• Balance sheet remains strong – the Group’s cash &amp; cash equivalents are presently at $19.52 million</a:t>
            </a:r>
            <a:r>
              <a:rPr lang="en-SG" sz="1369" dirty="0">
                <a:solidFill>
                  <a:srgbClr val="3B3838"/>
                </a:solidFill>
                <a:latin typeface="Aptos Display" panose="020B0004020202020204" pitchFamily="34" charset="0"/>
              </a:rPr>
              <a:t>.</a:t>
            </a:r>
          </a:p>
          <a:p>
            <a:pPr algn="just"/>
            <a:endParaRPr lang="en-SG" sz="1369" dirty="0">
              <a:solidFill>
                <a:srgbClr val="3B3838"/>
              </a:solidFill>
              <a:latin typeface="Aptos Display" panose="020B0004020202020204" pitchFamily="34" charset="0"/>
            </a:endParaRPr>
          </a:p>
          <a:p>
            <a:pPr algn="l"/>
            <a:endParaRPr lang="en-SG" sz="1369" dirty="0">
              <a:solidFill>
                <a:srgbClr val="3B3838"/>
              </a:solidFill>
              <a:latin typeface="Aptos Display" panose="020B0004020202020204" pitchFamily="34" charset="0"/>
            </a:endParaRPr>
          </a:p>
          <a:p>
            <a:pPr algn="l"/>
            <a:endParaRPr lang="en-SG" sz="1369" dirty="0">
              <a:latin typeface="Aptos Display" panose="020B0004020202020204" pitchFamily="34" charset="0"/>
            </a:endParaRPr>
          </a:p>
        </p:txBody>
      </p:sp>
      <p:sp>
        <p:nvSpPr>
          <p:cNvPr id="13" name="TextBox 12">
            <a:extLst>
              <a:ext uri="{FF2B5EF4-FFF2-40B4-BE49-F238E27FC236}">
                <a16:creationId xmlns:a16="http://schemas.microsoft.com/office/drawing/2014/main" id="{C14FCE64-CB5D-13DA-B839-8B93A09DEF13}"/>
              </a:ext>
            </a:extLst>
          </p:cNvPr>
          <p:cNvSpPr txBox="1"/>
          <p:nvPr/>
        </p:nvSpPr>
        <p:spPr>
          <a:xfrm>
            <a:off x="5842191" y="2627039"/>
            <a:ext cx="5121374" cy="3183820"/>
          </a:xfrm>
          <a:prstGeom prst="rect">
            <a:avLst/>
          </a:prstGeom>
          <a:noFill/>
        </p:spPr>
        <p:txBody>
          <a:bodyPr wrap="square">
            <a:spAutoFit/>
          </a:bodyPr>
          <a:lstStyle/>
          <a:p>
            <a:pPr algn="l"/>
            <a:endParaRPr lang="en-SG" sz="1657" b="1" dirty="0">
              <a:solidFill>
                <a:srgbClr val="3B3838"/>
              </a:solidFill>
              <a:latin typeface="Aptos Display" panose="020B0004020202020204" pitchFamily="34" charset="0"/>
            </a:endParaRPr>
          </a:p>
          <a:p>
            <a:pPr algn="l"/>
            <a:endParaRPr lang="en-SG" sz="1657" b="1" dirty="0">
              <a:solidFill>
                <a:srgbClr val="3B3838"/>
              </a:solidFill>
              <a:latin typeface="Aptos Display" panose="020B0004020202020204" pitchFamily="34" charset="0"/>
            </a:endParaRPr>
          </a:p>
          <a:p>
            <a:pPr algn="l"/>
            <a:endParaRPr lang="en-SG" sz="1657" b="1" dirty="0">
              <a:solidFill>
                <a:srgbClr val="3B3838"/>
              </a:solidFill>
              <a:latin typeface="Aptos Display" panose="020B0004020202020204" pitchFamily="34" charset="0"/>
            </a:endParaRPr>
          </a:p>
          <a:p>
            <a:pPr algn="l"/>
            <a:r>
              <a:rPr lang="en-SG" sz="1657" b="1" dirty="0">
                <a:solidFill>
                  <a:srgbClr val="3B3838"/>
                </a:solidFill>
                <a:latin typeface="Aptos Display" panose="020B0004020202020204" pitchFamily="34" charset="0"/>
              </a:rPr>
              <a:t>Revenue </a:t>
            </a:r>
          </a:p>
          <a:p>
            <a:pPr algn="l"/>
            <a:endParaRPr lang="en-SG" sz="1657" b="1" dirty="0">
              <a:solidFill>
                <a:srgbClr val="3B3838"/>
              </a:solidFill>
              <a:latin typeface="Aptos Display" panose="020B0004020202020204" pitchFamily="34" charset="0"/>
            </a:endParaRPr>
          </a:p>
          <a:p>
            <a:pPr marL="285774" indent="-285774">
              <a:buFont typeface="Arial" panose="020B0604020202020204" pitchFamily="34" charset="0"/>
              <a:buChar char="•"/>
            </a:pPr>
            <a:r>
              <a:rPr lang="en-SG" sz="1657" b="1" dirty="0">
                <a:solidFill>
                  <a:srgbClr val="3B3838"/>
                </a:solidFill>
                <a:latin typeface="Aptos Display" panose="020B0004020202020204" pitchFamily="34" charset="0"/>
              </a:rPr>
              <a:t>Property </a:t>
            </a:r>
            <a:r>
              <a:rPr lang="en-SG" sz="1657" dirty="0">
                <a:solidFill>
                  <a:srgbClr val="3B3838"/>
                </a:solidFill>
                <a:latin typeface="Aptos Display" panose="020B0004020202020204" pitchFamily="34" charset="0"/>
              </a:rPr>
              <a:t>– FY2025 (-$5.994M, &gt;100.0% lower than FY2024 of $5.747M.</a:t>
            </a:r>
          </a:p>
          <a:p>
            <a:endParaRPr lang="en-SG" sz="1759" dirty="0">
              <a:solidFill>
                <a:srgbClr val="3B3838"/>
              </a:solidFill>
              <a:latin typeface="Aptos Display" panose="020B0004020202020204" pitchFamily="34" charset="0"/>
            </a:endParaRPr>
          </a:p>
          <a:p>
            <a:pPr marL="285774" indent="-285774">
              <a:buFont typeface="Arial" panose="020B0604020202020204" pitchFamily="34" charset="0"/>
              <a:buChar char="•"/>
            </a:pPr>
            <a:r>
              <a:rPr lang="en-SG" sz="1657" b="1" dirty="0">
                <a:solidFill>
                  <a:srgbClr val="3B3838"/>
                </a:solidFill>
                <a:latin typeface="Aptos Display" panose="020B0004020202020204" pitchFamily="34" charset="0"/>
              </a:rPr>
              <a:t>Measuring Instruments </a:t>
            </a:r>
            <a:r>
              <a:rPr lang="en-SG" sz="1657" dirty="0">
                <a:solidFill>
                  <a:srgbClr val="3B3838"/>
                </a:solidFill>
                <a:latin typeface="Aptos Display" panose="020B0004020202020204" pitchFamily="34" charset="0"/>
              </a:rPr>
              <a:t>–</a:t>
            </a:r>
            <a:r>
              <a:rPr lang="en-SG" sz="1657" b="1" dirty="0">
                <a:solidFill>
                  <a:srgbClr val="3B3838"/>
                </a:solidFill>
                <a:latin typeface="Aptos Display" panose="020B0004020202020204" pitchFamily="34" charset="0"/>
              </a:rPr>
              <a:t> </a:t>
            </a:r>
            <a:r>
              <a:rPr lang="en-SG" sz="1657" dirty="0">
                <a:solidFill>
                  <a:srgbClr val="3B3838"/>
                </a:solidFill>
                <a:latin typeface="Aptos Display" panose="020B0004020202020204" pitchFamily="34" charset="0"/>
              </a:rPr>
              <a:t>FY2025 $13.755M, 12.6% higher than FY2024 of $12.218M.</a:t>
            </a:r>
          </a:p>
          <a:p>
            <a:endParaRPr lang="en-SG" sz="1759" dirty="0">
              <a:solidFill>
                <a:srgbClr val="3B3838"/>
              </a:solidFill>
              <a:latin typeface="Aptos Display" panose="020B0004020202020204" pitchFamily="34" charset="0"/>
            </a:endParaRPr>
          </a:p>
          <a:p>
            <a:endParaRPr lang="en-SG" sz="1369" dirty="0">
              <a:solidFill>
                <a:srgbClr val="3B3838"/>
              </a:solidFill>
              <a:latin typeface="Aptos Display" panose="020B0004020202020204" pitchFamily="34" charset="0"/>
            </a:endParaRPr>
          </a:p>
        </p:txBody>
      </p:sp>
      <p:sp>
        <p:nvSpPr>
          <p:cNvPr id="9" name="Slide Number Placeholder 4">
            <a:extLst>
              <a:ext uri="{FF2B5EF4-FFF2-40B4-BE49-F238E27FC236}">
                <a16:creationId xmlns:a16="http://schemas.microsoft.com/office/drawing/2014/main" id="{A91F4363-2DFD-3AA2-1639-D45FFDFBAD29}"/>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3</a:t>
            </a:fld>
            <a:endParaRPr lang="en-SG" sz="1759" dirty="0">
              <a:solidFill>
                <a:schemeClr val="bg1"/>
              </a:solidFill>
            </a:endParaRPr>
          </a:p>
        </p:txBody>
      </p:sp>
      <p:graphicFrame>
        <p:nvGraphicFramePr>
          <p:cNvPr id="14" name="Chart 13">
            <a:extLst>
              <a:ext uri="{FF2B5EF4-FFF2-40B4-BE49-F238E27FC236}">
                <a16:creationId xmlns:a16="http://schemas.microsoft.com/office/drawing/2014/main" id="{DCEC352A-7199-9354-7E30-C8CE382DD27C}"/>
              </a:ext>
            </a:extLst>
          </p:cNvPr>
          <p:cNvGraphicFramePr>
            <a:graphicFrameLocks/>
          </p:cNvGraphicFramePr>
          <p:nvPr>
            <p:extLst>
              <p:ext uri="{D42A27DB-BD31-4B8C-83A1-F6EECF244321}">
                <p14:modId xmlns:p14="http://schemas.microsoft.com/office/powerpoint/2010/main" val="3136108136"/>
              </p:ext>
            </p:extLst>
          </p:nvPr>
        </p:nvGraphicFramePr>
        <p:xfrm>
          <a:off x="678092" y="3091770"/>
          <a:ext cx="4992450" cy="2714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005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84FBD-1B6A-5055-E3B5-3423FED87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8D1FE-D4FD-FF9F-C6C5-E6A42BE498C9}"/>
              </a:ext>
            </a:extLst>
          </p:cNvPr>
          <p:cNvSpPr>
            <a:spLocks noGrp="1"/>
          </p:cNvSpPr>
          <p:nvPr>
            <p:ph type="ctrTitle"/>
          </p:nvPr>
        </p:nvSpPr>
        <p:spPr>
          <a:xfrm>
            <a:off x="782332" y="1"/>
            <a:ext cx="3316149" cy="721639"/>
          </a:xfrm>
        </p:spPr>
        <p:txBody>
          <a:bodyPr anchor="ctr">
            <a:normAutofit/>
          </a:bodyPr>
          <a:lstStyle/>
          <a:p>
            <a:pPr algn="l"/>
            <a:r>
              <a:rPr lang="en-SG" sz="2347" dirty="0">
                <a:solidFill>
                  <a:srgbClr val="0243BE"/>
                </a:solidFill>
                <a:latin typeface="Aptos Display" panose="020B0004020202020204" pitchFamily="34" charset="0"/>
              </a:rPr>
              <a:t> Key Financial Indicators</a:t>
            </a:r>
            <a:endParaRPr lang="en-SG" sz="2347" dirty="0">
              <a:latin typeface="Aptos Display" panose="020B0004020202020204" pitchFamily="34" charset="0"/>
            </a:endParaRPr>
          </a:p>
        </p:txBody>
      </p:sp>
      <p:sp>
        <p:nvSpPr>
          <p:cNvPr id="3" name="Subtitle 2">
            <a:extLst>
              <a:ext uri="{FF2B5EF4-FFF2-40B4-BE49-F238E27FC236}">
                <a16:creationId xmlns:a16="http://schemas.microsoft.com/office/drawing/2014/main" id="{29E1952D-E296-4CA7-F006-A86E16919AE6}"/>
              </a:ext>
            </a:extLst>
          </p:cNvPr>
          <p:cNvSpPr>
            <a:spLocks noGrp="1"/>
          </p:cNvSpPr>
          <p:nvPr>
            <p:ph type="subTitle" idx="1"/>
          </p:nvPr>
        </p:nvSpPr>
        <p:spPr>
          <a:xfrm>
            <a:off x="831432" y="551017"/>
            <a:ext cx="11299009" cy="724787"/>
          </a:xfrm>
        </p:spPr>
        <p:txBody>
          <a:bodyPr>
            <a:normAutofit/>
          </a:bodyPr>
          <a:lstStyle/>
          <a:p>
            <a:pPr algn="l"/>
            <a:r>
              <a:rPr lang="en-SG" sz="1955" dirty="0">
                <a:solidFill>
                  <a:srgbClr val="3B3838"/>
                </a:solidFill>
                <a:latin typeface="HelveticaNeue"/>
              </a:rPr>
              <a:t>Balance sheet remains healthy – High cash levels and low gearing</a:t>
            </a:r>
          </a:p>
          <a:p>
            <a:pPr algn="l"/>
            <a:r>
              <a:rPr lang="en-SG" sz="1564" dirty="0">
                <a:solidFill>
                  <a:srgbClr val="171EA9"/>
                </a:solidFill>
                <a:latin typeface="Aptos Display" panose="020B0004020202020204" pitchFamily="34" charset="0"/>
              </a:rPr>
              <a:t>Cash accounts for 80% of NAV</a:t>
            </a:r>
          </a:p>
          <a:p>
            <a:pPr algn="l"/>
            <a:endParaRPr lang="en-SG" dirty="0"/>
          </a:p>
          <a:p>
            <a:pPr algn="l"/>
            <a:endParaRPr lang="en-SG" dirty="0"/>
          </a:p>
          <a:p>
            <a:pPr algn="l"/>
            <a:endParaRPr lang="en-SG" dirty="0"/>
          </a:p>
        </p:txBody>
      </p:sp>
      <p:sp>
        <p:nvSpPr>
          <p:cNvPr id="4" name="Footer Placeholder 3">
            <a:extLst>
              <a:ext uri="{FF2B5EF4-FFF2-40B4-BE49-F238E27FC236}">
                <a16:creationId xmlns:a16="http://schemas.microsoft.com/office/drawing/2014/main" id="{B5540F2C-3D11-07E3-8DA9-707B5BC26725}"/>
              </a:ext>
            </a:extLst>
          </p:cNvPr>
          <p:cNvSpPr>
            <a:spLocks noGrp="1"/>
          </p:cNvSpPr>
          <p:nvPr>
            <p:ph type="ftr" sz="quarter" idx="11"/>
          </p:nvPr>
        </p:nvSpPr>
        <p:spPr>
          <a:xfrm>
            <a:off x="831431" y="6155391"/>
            <a:ext cx="1551551" cy="405812"/>
          </a:xfrm>
        </p:spPr>
        <p:txBody>
          <a:bodyPr/>
          <a:lstStyle/>
          <a:p>
            <a:pPr algn="l"/>
            <a:r>
              <a:rPr lang="en-SG" sz="1759" dirty="0">
                <a:solidFill>
                  <a:srgbClr val="183CF0"/>
                </a:solidFill>
                <a:latin typeface="Aptos Display" panose="020B0004020202020204" pitchFamily="34" charset="0"/>
              </a:rPr>
              <a:t>GRP Limited</a:t>
            </a:r>
          </a:p>
        </p:txBody>
      </p:sp>
      <p:cxnSp>
        <p:nvCxnSpPr>
          <p:cNvPr id="8" name="Straight Connector 7">
            <a:extLst>
              <a:ext uri="{FF2B5EF4-FFF2-40B4-BE49-F238E27FC236}">
                <a16:creationId xmlns:a16="http://schemas.microsoft.com/office/drawing/2014/main" id="{7881CBA5-E2CB-9407-8364-089B00AC938C}"/>
              </a:ext>
            </a:extLst>
          </p:cNvPr>
          <p:cNvCxnSpPr>
            <a:cxnSpLocks/>
          </p:cNvCxnSpPr>
          <p:nvPr/>
        </p:nvCxnSpPr>
        <p:spPr>
          <a:xfrm>
            <a:off x="831431" y="520867"/>
            <a:ext cx="10765451"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D331CE-55A1-6EFD-B0EF-D5AEE4A3816E}"/>
              </a:ext>
            </a:extLst>
          </p:cNvPr>
          <p:cNvCxnSpPr>
            <a:cxnSpLocks/>
          </p:cNvCxnSpPr>
          <p:nvPr/>
        </p:nvCxnSpPr>
        <p:spPr>
          <a:xfrm flipV="1">
            <a:off x="905164" y="6209697"/>
            <a:ext cx="10112714" cy="1872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778A60-F047-0081-EB69-7196BEB78DB3}"/>
              </a:ext>
            </a:extLst>
          </p:cNvPr>
          <p:cNvSpPr txBox="1"/>
          <p:nvPr/>
        </p:nvSpPr>
        <p:spPr>
          <a:xfrm>
            <a:off x="719102" y="3267797"/>
            <a:ext cx="10759413" cy="1041695"/>
          </a:xfrm>
          <a:prstGeom prst="rect">
            <a:avLst/>
          </a:prstGeom>
          <a:noFill/>
        </p:spPr>
        <p:txBody>
          <a:bodyPr wrap="square">
            <a:spAutoFit/>
          </a:bodyPr>
          <a:lstStyle/>
          <a:p>
            <a:pPr algn="l"/>
            <a:r>
              <a:rPr lang="en-SG" sz="1600" dirty="0">
                <a:solidFill>
                  <a:srgbClr val="171EA9"/>
                </a:solidFill>
                <a:latin typeface="Aptos Display" panose="020B0004020202020204" pitchFamily="34" charset="0"/>
              </a:rPr>
              <a:t>* </a:t>
            </a:r>
            <a:r>
              <a:rPr lang="en-SG" sz="1200" dirty="0">
                <a:solidFill>
                  <a:srgbClr val="171EA9"/>
                </a:solidFill>
                <a:latin typeface="Aptos Display" panose="020B0004020202020204" pitchFamily="34" charset="0"/>
              </a:rPr>
              <a:t>FY2025 balance is Inclusive of $2.011M restricted bank balance.</a:t>
            </a:r>
          </a:p>
          <a:p>
            <a:pPr algn="l"/>
            <a:r>
              <a:rPr lang="en-SG" sz="1600" dirty="0">
                <a:solidFill>
                  <a:srgbClr val="171EA9"/>
                </a:solidFill>
                <a:latin typeface="Aptos Display" panose="020B0004020202020204" pitchFamily="34" charset="0"/>
              </a:rPr>
              <a:t>  </a:t>
            </a:r>
          </a:p>
          <a:p>
            <a:pPr algn="l"/>
            <a:r>
              <a:rPr lang="en-SG" sz="1600" dirty="0">
                <a:solidFill>
                  <a:srgbClr val="171EA9"/>
                </a:solidFill>
                <a:latin typeface="Aptos Display" panose="020B0004020202020204" pitchFamily="34" charset="0"/>
              </a:rPr>
              <a:t> low gearing (debt-to-equity ratio – 0.008)</a:t>
            </a:r>
          </a:p>
          <a:p>
            <a:pPr algn="l"/>
            <a:r>
              <a:rPr lang="en-SG" sz="1369" dirty="0">
                <a:solidFill>
                  <a:srgbClr val="3B3838"/>
                </a:solidFill>
                <a:latin typeface="Aptos Display" panose="020B0004020202020204" pitchFamily="34" charset="0"/>
              </a:rPr>
              <a:t>   Debt composition: Enterprise Financing Scheme Temporary Bridging Loan. Interest charged at 2% per annum with a tenure of 5 years till Dec 2025. </a:t>
            </a:r>
          </a:p>
        </p:txBody>
      </p:sp>
      <p:sp>
        <p:nvSpPr>
          <p:cNvPr id="13" name="TextBox 12">
            <a:extLst>
              <a:ext uri="{FF2B5EF4-FFF2-40B4-BE49-F238E27FC236}">
                <a16:creationId xmlns:a16="http://schemas.microsoft.com/office/drawing/2014/main" id="{8693AC36-6FA7-182E-078E-9F0D9C00F8D5}"/>
              </a:ext>
            </a:extLst>
          </p:cNvPr>
          <p:cNvSpPr txBox="1"/>
          <p:nvPr/>
        </p:nvSpPr>
        <p:spPr>
          <a:xfrm>
            <a:off x="426148" y="3485330"/>
            <a:ext cx="585909" cy="369653"/>
          </a:xfrm>
          <a:prstGeom prst="rect">
            <a:avLst/>
          </a:prstGeom>
          <a:noFill/>
        </p:spPr>
        <p:txBody>
          <a:bodyPr wrap="square">
            <a:spAutoFit/>
          </a:bodyPr>
          <a:lstStyle/>
          <a:p>
            <a:r>
              <a:rPr lang="en-SG" sz="1759" dirty="0">
                <a:solidFill>
                  <a:srgbClr val="0243BE"/>
                </a:solidFill>
                <a:latin typeface="SegoeUISymbol"/>
              </a:rPr>
              <a:t>✓</a:t>
            </a:r>
            <a:endParaRPr lang="en-SG" sz="1759" dirty="0"/>
          </a:p>
        </p:txBody>
      </p:sp>
      <p:sp>
        <p:nvSpPr>
          <p:cNvPr id="14" name="TextBox 13">
            <a:extLst>
              <a:ext uri="{FF2B5EF4-FFF2-40B4-BE49-F238E27FC236}">
                <a16:creationId xmlns:a16="http://schemas.microsoft.com/office/drawing/2014/main" id="{4167B2B7-73C9-523E-D398-648C3F11FE8D}"/>
              </a:ext>
            </a:extLst>
          </p:cNvPr>
          <p:cNvSpPr txBox="1"/>
          <p:nvPr/>
        </p:nvSpPr>
        <p:spPr>
          <a:xfrm>
            <a:off x="489229" y="907027"/>
            <a:ext cx="585909" cy="369653"/>
          </a:xfrm>
          <a:prstGeom prst="rect">
            <a:avLst/>
          </a:prstGeom>
          <a:noFill/>
        </p:spPr>
        <p:txBody>
          <a:bodyPr wrap="square">
            <a:spAutoFit/>
          </a:bodyPr>
          <a:lstStyle/>
          <a:p>
            <a:r>
              <a:rPr lang="en-SG" sz="1759" dirty="0">
                <a:solidFill>
                  <a:srgbClr val="0243BE"/>
                </a:solidFill>
                <a:latin typeface="SegoeUISymbol"/>
              </a:rPr>
              <a:t>✓</a:t>
            </a:r>
            <a:endParaRPr lang="en-SG" sz="1759" dirty="0"/>
          </a:p>
        </p:txBody>
      </p:sp>
      <p:sp>
        <p:nvSpPr>
          <p:cNvPr id="15" name="Rectangle 14">
            <a:extLst>
              <a:ext uri="{FF2B5EF4-FFF2-40B4-BE49-F238E27FC236}">
                <a16:creationId xmlns:a16="http://schemas.microsoft.com/office/drawing/2014/main" id="{51797B68-1F3E-487C-0351-8E752B82525F}"/>
              </a:ext>
            </a:extLst>
          </p:cNvPr>
          <p:cNvSpPr/>
          <p:nvPr/>
        </p:nvSpPr>
        <p:spPr>
          <a:xfrm>
            <a:off x="7795916" y="4470488"/>
            <a:ext cx="2599825" cy="1494843"/>
          </a:xfrm>
          <a:prstGeom prst="rect">
            <a:avLst/>
          </a:prstGeom>
          <a:solidFill>
            <a:srgbClr val="5EFC7C"/>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SG" sz="1759" b="1" dirty="0">
                <a:solidFill>
                  <a:schemeClr val="tx1"/>
                </a:solidFill>
              </a:rPr>
              <a:t>Current Ratio = </a:t>
            </a:r>
          </a:p>
          <a:p>
            <a:pPr algn="ctr"/>
            <a:r>
              <a:rPr lang="en-SG" sz="1759" b="1" dirty="0">
                <a:solidFill>
                  <a:schemeClr val="tx1"/>
                </a:solidFill>
              </a:rPr>
              <a:t>Total Current Assets/</a:t>
            </a:r>
          </a:p>
          <a:p>
            <a:pPr algn="ctr"/>
            <a:r>
              <a:rPr lang="en-SG" sz="1759" b="1" dirty="0">
                <a:solidFill>
                  <a:schemeClr val="tx1"/>
                </a:solidFill>
              </a:rPr>
              <a:t>Total Current Liabilities </a:t>
            </a:r>
          </a:p>
          <a:p>
            <a:pPr algn="ctr"/>
            <a:r>
              <a:rPr lang="en-SG" sz="1759" b="1" dirty="0">
                <a:solidFill>
                  <a:schemeClr val="tx1"/>
                </a:solidFill>
              </a:rPr>
              <a:t>= 2.21 </a:t>
            </a:r>
          </a:p>
        </p:txBody>
      </p:sp>
      <p:graphicFrame>
        <p:nvGraphicFramePr>
          <p:cNvPr id="7" name="Table 6">
            <a:extLst>
              <a:ext uri="{FF2B5EF4-FFF2-40B4-BE49-F238E27FC236}">
                <a16:creationId xmlns:a16="http://schemas.microsoft.com/office/drawing/2014/main" id="{EFAAAD7D-BC23-BE6F-7162-A83A5D5D56AB}"/>
              </a:ext>
            </a:extLst>
          </p:cNvPr>
          <p:cNvGraphicFramePr>
            <a:graphicFrameLocks noGrp="1"/>
          </p:cNvGraphicFramePr>
          <p:nvPr>
            <p:extLst>
              <p:ext uri="{D42A27DB-BD31-4B8C-83A1-F6EECF244321}">
                <p14:modId xmlns:p14="http://schemas.microsoft.com/office/powerpoint/2010/main" val="32179938"/>
              </p:ext>
            </p:extLst>
          </p:nvPr>
        </p:nvGraphicFramePr>
        <p:xfrm>
          <a:off x="1306793" y="1263506"/>
          <a:ext cx="4645537" cy="2004291"/>
        </p:xfrm>
        <a:graphic>
          <a:graphicData uri="http://schemas.openxmlformats.org/drawingml/2006/table">
            <a:tbl>
              <a:tblPr>
                <a:tableStyleId>{5C22544A-7EE6-4342-B048-85BDC9FD1C3A}</a:tableStyleId>
              </a:tblPr>
              <a:tblGrid>
                <a:gridCol w="1965054">
                  <a:extLst>
                    <a:ext uri="{9D8B030D-6E8A-4147-A177-3AD203B41FA5}">
                      <a16:colId xmlns:a16="http://schemas.microsoft.com/office/drawing/2014/main" val="1143392421"/>
                    </a:ext>
                  </a:extLst>
                </a:gridCol>
                <a:gridCol w="1330602">
                  <a:extLst>
                    <a:ext uri="{9D8B030D-6E8A-4147-A177-3AD203B41FA5}">
                      <a16:colId xmlns:a16="http://schemas.microsoft.com/office/drawing/2014/main" val="509790430"/>
                    </a:ext>
                  </a:extLst>
                </a:gridCol>
                <a:gridCol w="1349881">
                  <a:extLst>
                    <a:ext uri="{9D8B030D-6E8A-4147-A177-3AD203B41FA5}">
                      <a16:colId xmlns:a16="http://schemas.microsoft.com/office/drawing/2014/main" val="2044513534"/>
                    </a:ext>
                  </a:extLst>
                </a:gridCol>
              </a:tblGrid>
              <a:tr h="259593">
                <a:tc>
                  <a:txBody>
                    <a:bodyPr/>
                    <a:lstStyle/>
                    <a:p>
                      <a:pPr algn="l" rtl="0" fontAlgn="ctr"/>
                      <a:r>
                        <a:rPr lang="en-SG" sz="1600" b="1" u="none" strike="noStrike" dirty="0">
                          <a:effectLst/>
                        </a:rPr>
                        <a:t>(S$'000)</a:t>
                      </a:r>
                      <a:endParaRPr lang="en-SG" sz="1600" b="1" i="0" u="none" strike="noStrike" dirty="0">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b="1" u="none" strike="noStrike" dirty="0">
                          <a:effectLst/>
                        </a:rPr>
                        <a:t>2025</a:t>
                      </a:r>
                      <a:endParaRPr lang="en-SG" sz="1600" b="1" i="0" u="none" strike="noStrike" dirty="0">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b="1" u="none" strike="noStrike" dirty="0">
                          <a:effectLst/>
                        </a:rPr>
                        <a:t>2024</a:t>
                      </a:r>
                      <a:endParaRPr lang="en-SG" sz="1600" b="1" i="0" u="none" strike="noStrike" dirty="0">
                        <a:solidFill>
                          <a:srgbClr val="000000"/>
                        </a:solidFill>
                        <a:effectLst/>
                        <a:latin typeface="Aptos Display" panose="020B0004020202020204" pitchFamily="34" charset="0"/>
                      </a:endParaRPr>
                    </a:p>
                  </a:txBody>
                  <a:tcPr marL="7620" marR="7620" marT="7620" marB="0" anchor="ctr"/>
                </a:tc>
                <a:extLst>
                  <a:ext uri="{0D108BD9-81ED-4DB2-BD59-A6C34878D82A}">
                    <a16:rowId xmlns:a16="http://schemas.microsoft.com/office/drawing/2014/main" val="2419653525"/>
                  </a:ext>
                </a:extLst>
              </a:tr>
              <a:tr h="363938">
                <a:tc>
                  <a:txBody>
                    <a:bodyPr/>
                    <a:lstStyle/>
                    <a:p>
                      <a:pPr algn="l" rtl="0" fontAlgn="ctr"/>
                      <a:r>
                        <a:rPr lang="en-SG" sz="1600" b="1" u="none" strike="noStrike" dirty="0">
                          <a:effectLst/>
                        </a:rPr>
                        <a:t>Cash &amp; Cash Equiv.*</a:t>
                      </a:r>
                      <a:endParaRPr lang="en-SG" sz="1600" b="1" i="0" u="none" strike="noStrike" dirty="0">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u="none" strike="noStrike" dirty="0">
                          <a:effectLst/>
                        </a:rPr>
                        <a:t>19,517</a:t>
                      </a:r>
                      <a:endParaRPr lang="en-SG" sz="1600" b="0" i="0" u="none" strike="noStrike" dirty="0">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u="none" strike="noStrike" dirty="0">
                          <a:effectLst/>
                        </a:rPr>
                        <a:t>17,567</a:t>
                      </a:r>
                      <a:endParaRPr lang="en-SG" sz="1600" b="0" i="0" u="none" strike="noStrike" dirty="0">
                        <a:solidFill>
                          <a:srgbClr val="000000"/>
                        </a:solidFill>
                        <a:effectLst/>
                        <a:latin typeface="Aptos Display" panose="020B0004020202020204" pitchFamily="34" charset="0"/>
                      </a:endParaRPr>
                    </a:p>
                  </a:txBody>
                  <a:tcPr marL="7620" marR="7620" marT="7620" marB="0" anchor="ctr"/>
                </a:tc>
                <a:extLst>
                  <a:ext uri="{0D108BD9-81ED-4DB2-BD59-A6C34878D82A}">
                    <a16:rowId xmlns:a16="http://schemas.microsoft.com/office/drawing/2014/main" val="1863175020"/>
                  </a:ext>
                </a:extLst>
              </a:tr>
              <a:tr h="340355">
                <a:tc>
                  <a:txBody>
                    <a:bodyPr/>
                    <a:lstStyle/>
                    <a:p>
                      <a:pPr algn="l" rtl="0" fontAlgn="ctr"/>
                      <a:r>
                        <a:rPr lang="en-SG" sz="1600" b="1" u="none" strike="noStrike">
                          <a:effectLst/>
                        </a:rPr>
                        <a:t>Total Assets</a:t>
                      </a:r>
                      <a:endParaRPr lang="en-SG" sz="1600" b="1" i="0" u="none" strike="noStrike">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u="none" strike="noStrike" dirty="0">
                          <a:effectLst/>
                        </a:rPr>
                        <a:t>43,826</a:t>
                      </a:r>
                      <a:endParaRPr lang="en-SG" sz="1600" b="0" i="0" u="none" strike="noStrike" dirty="0">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u="none" strike="noStrike" dirty="0">
                          <a:effectLst/>
                        </a:rPr>
                        <a:t>45,410</a:t>
                      </a:r>
                      <a:endParaRPr lang="en-SG" sz="1600" b="0" i="0" u="none" strike="noStrike" dirty="0">
                        <a:solidFill>
                          <a:srgbClr val="000000"/>
                        </a:solidFill>
                        <a:effectLst/>
                        <a:latin typeface="Aptos Display" panose="020B0004020202020204" pitchFamily="34" charset="0"/>
                      </a:endParaRPr>
                    </a:p>
                  </a:txBody>
                  <a:tcPr marL="7620" marR="7620" marT="7620" marB="0" anchor="ctr"/>
                </a:tc>
                <a:extLst>
                  <a:ext uri="{0D108BD9-81ED-4DB2-BD59-A6C34878D82A}">
                    <a16:rowId xmlns:a16="http://schemas.microsoft.com/office/drawing/2014/main" val="2868495327"/>
                  </a:ext>
                </a:extLst>
              </a:tr>
              <a:tr h="298807">
                <a:tc>
                  <a:txBody>
                    <a:bodyPr/>
                    <a:lstStyle/>
                    <a:p>
                      <a:pPr algn="l" rtl="0" fontAlgn="ctr"/>
                      <a:r>
                        <a:rPr lang="en-SG" sz="1600" b="1" u="none" strike="noStrike">
                          <a:effectLst/>
                        </a:rPr>
                        <a:t>Total Liabilities</a:t>
                      </a:r>
                      <a:endParaRPr lang="en-SG" sz="1600" b="1" i="0" u="none" strike="noStrike">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u="none" strike="noStrike" dirty="0">
                          <a:effectLst/>
                        </a:rPr>
                        <a:t>19,472</a:t>
                      </a:r>
                      <a:endParaRPr lang="en-SG" sz="1600" b="0" i="0" u="none" strike="noStrike" dirty="0">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b="0" i="0" u="none" strike="noStrike" dirty="0">
                          <a:solidFill>
                            <a:srgbClr val="000000"/>
                          </a:solidFill>
                          <a:effectLst/>
                          <a:latin typeface="+mn-lt"/>
                        </a:rPr>
                        <a:t>12,553</a:t>
                      </a:r>
                    </a:p>
                  </a:txBody>
                  <a:tcPr marL="7620" marR="7620" marT="7620" marB="0" anchor="ctr"/>
                </a:tc>
                <a:extLst>
                  <a:ext uri="{0D108BD9-81ED-4DB2-BD59-A6C34878D82A}">
                    <a16:rowId xmlns:a16="http://schemas.microsoft.com/office/drawing/2014/main" val="894386425"/>
                  </a:ext>
                </a:extLst>
              </a:tr>
              <a:tr h="372258">
                <a:tc>
                  <a:txBody>
                    <a:bodyPr/>
                    <a:lstStyle/>
                    <a:p>
                      <a:pPr algn="l" rtl="0" fontAlgn="ctr"/>
                      <a:r>
                        <a:rPr lang="en-SG" sz="1600" b="1" u="none" strike="noStrike">
                          <a:effectLst/>
                        </a:rPr>
                        <a:t>Net Asset Value (NAV)</a:t>
                      </a:r>
                      <a:endParaRPr lang="en-SG" sz="1600" b="1" i="0" u="none" strike="noStrike">
                        <a:solidFill>
                          <a:srgbClr val="000000"/>
                        </a:solidFill>
                        <a:effectLst/>
                        <a:latin typeface="Aptos Display" panose="020B0004020202020204" pitchFamily="34" charset="0"/>
                      </a:endParaRPr>
                    </a:p>
                  </a:txBody>
                  <a:tcPr marL="7620" marR="7620" marT="7620" marB="0" anchor="ctr"/>
                </a:tc>
                <a:tc>
                  <a:txBody>
                    <a:bodyPr/>
                    <a:lstStyle/>
                    <a:p>
                      <a:pPr marL="0" algn="ctr" defTabSz="892890" rtl="0" eaLnBrk="1" fontAlgn="ctr" latinLnBrk="0" hangingPunct="1"/>
                      <a:r>
                        <a:rPr lang="en-SG" sz="1600" u="none" strike="noStrike" kern="1200" dirty="0">
                          <a:solidFill>
                            <a:schemeClr val="dk1"/>
                          </a:solidFill>
                          <a:effectLst/>
                          <a:latin typeface="+mn-lt"/>
                          <a:ea typeface="+mn-ea"/>
                          <a:cs typeface="+mn-cs"/>
                        </a:rPr>
                        <a:t>24,354</a:t>
                      </a:r>
                    </a:p>
                  </a:txBody>
                  <a:tcPr marL="7620" marR="7620" marT="7620" marB="0" anchor="ctr"/>
                </a:tc>
                <a:tc>
                  <a:txBody>
                    <a:bodyPr/>
                    <a:lstStyle/>
                    <a:p>
                      <a:pPr algn="ctr" rtl="0" fontAlgn="ctr"/>
                      <a:r>
                        <a:rPr lang="en-SG" sz="1600" u="none" strike="noStrike" dirty="0">
                          <a:effectLst/>
                        </a:rPr>
                        <a:t>32,857</a:t>
                      </a:r>
                      <a:endParaRPr lang="en-SG" sz="1600" b="0" i="0" u="none" strike="noStrike" dirty="0">
                        <a:solidFill>
                          <a:srgbClr val="000000"/>
                        </a:solidFill>
                        <a:effectLst/>
                        <a:latin typeface="Aptos Display" panose="020B0004020202020204" pitchFamily="34" charset="0"/>
                      </a:endParaRPr>
                    </a:p>
                  </a:txBody>
                  <a:tcPr marL="7620" marR="7620" marT="7620" marB="0" anchor="ctr"/>
                </a:tc>
                <a:extLst>
                  <a:ext uri="{0D108BD9-81ED-4DB2-BD59-A6C34878D82A}">
                    <a16:rowId xmlns:a16="http://schemas.microsoft.com/office/drawing/2014/main" val="492827618"/>
                  </a:ext>
                </a:extLst>
              </a:tr>
              <a:tr h="369340">
                <a:tc>
                  <a:txBody>
                    <a:bodyPr/>
                    <a:lstStyle/>
                    <a:p>
                      <a:pPr algn="l" rtl="0" fontAlgn="ctr"/>
                      <a:r>
                        <a:rPr lang="en-SG" sz="1600" b="1" u="none" strike="noStrike" dirty="0">
                          <a:effectLst/>
                        </a:rPr>
                        <a:t>Cash as % of NAV</a:t>
                      </a:r>
                      <a:endParaRPr lang="en-SG" sz="1600" b="1" i="0" u="none" strike="noStrike" dirty="0">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u="none" strike="noStrike" dirty="0">
                          <a:effectLst/>
                        </a:rPr>
                        <a:t>80.14%</a:t>
                      </a:r>
                      <a:endParaRPr lang="en-SG" sz="1600" b="0" i="0" u="none" strike="noStrike" dirty="0">
                        <a:solidFill>
                          <a:srgbClr val="000000"/>
                        </a:solidFill>
                        <a:effectLst/>
                        <a:latin typeface="Aptos Display" panose="020B0004020202020204" pitchFamily="34" charset="0"/>
                      </a:endParaRPr>
                    </a:p>
                  </a:txBody>
                  <a:tcPr marL="7620" marR="7620" marT="7620" marB="0" anchor="ctr"/>
                </a:tc>
                <a:tc>
                  <a:txBody>
                    <a:bodyPr/>
                    <a:lstStyle/>
                    <a:p>
                      <a:pPr algn="ctr" rtl="0" fontAlgn="ctr"/>
                      <a:r>
                        <a:rPr lang="en-SG" sz="1600" u="none" strike="noStrike" dirty="0">
                          <a:effectLst/>
                        </a:rPr>
                        <a:t>53.47%</a:t>
                      </a:r>
                      <a:endParaRPr lang="en-SG" sz="1600" b="0" i="0" u="none" strike="noStrike" dirty="0">
                        <a:solidFill>
                          <a:srgbClr val="000000"/>
                        </a:solidFill>
                        <a:effectLst/>
                        <a:latin typeface="Aptos Display" panose="020B0004020202020204" pitchFamily="34" charset="0"/>
                      </a:endParaRPr>
                    </a:p>
                  </a:txBody>
                  <a:tcPr marL="7620" marR="7620" marT="7620" marB="0" anchor="ctr"/>
                </a:tc>
                <a:extLst>
                  <a:ext uri="{0D108BD9-81ED-4DB2-BD59-A6C34878D82A}">
                    <a16:rowId xmlns:a16="http://schemas.microsoft.com/office/drawing/2014/main" val="4210934575"/>
                  </a:ext>
                </a:extLst>
              </a:tr>
            </a:tbl>
          </a:graphicData>
        </a:graphic>
      </p:graphicFrame>
      <p:graphicFrame>
        <p:nvGraphicFramePr>
          <p:cNvPr id="18" name="Table 17">
            <a:extLst>
              <a:ext uri="{FF2B5EF4-FFF2-40B4-BE49-F238E27FC236}">
                <a16:creationId xmlns:a16="http://schemas.microsoft.com/office/drawing/2014/main" id="{29CE46FF-973D-19AC-7C70-52EF1CA97644}"/>
              </a:ext>
            </a:extLst>
          </p:cNvPr>
          <p:cNvGraphicFramePr>
            <a:graphicFrameLocks noGrp="1"/>
          </p:cNvGraphicFramePr>
          <p:nvPr>
            <p:extLst>
              <p:ext uri="{D42A27DB-BD31-4B8C-83A1-F6EECF244321}">
                <p14:modId xmlns:p14="http://schemas.microsoft.com/office/powerpoint/2010/main" val="1171697448"/>
              </p:ext>
            </p:extLst>
          </p:nvPr>
        </p:nvGraphicFramePr>
        <p:xfrm>
          <a:off x="1136083" y="4309492"/>
          <a:ext cx="4816247" cy="1816837"/>
        </p:xfrm>
        <a:graphic>
          <a:graphicData uri="http://schemas.openxmlformats.org/drawingml/2006/table">
            <a:tbl>
              <a:tblPr>
                <a:tableStyleId>{5C22544A-7EE6-4342-B048-85BDC9FD1C3A}</a:tableStyleId>
              </a:tblPr>
              <a:tblGrid>
                <a:gridCol w="1943188">
                  <a:extLst>
                    <a:ext uri="{9D8B030D-6E8A-4147-A177-3AD203B41FA5}">
                      <a16:colId xmlns:a16="http://schemas.microsoft.com/office/drawing/2014/main" val="172469957"/>
                    </a:ext>
                  </a:extLst>
                </a:gridCol>
                <a:gridCol w="1838489">
                  <a:extLst>
                    <a:ext uri="{9D8B030D-6E8A-4147-A177-3AD203B41FA5}">
                      <a16:colId xmlns:a16="http://schemas.microsoft.com/office/drawing/2014/main" val="2350563203"/>
                    </a:ext>
                  </a:extLst>
                </a:gridCol>
                <a:gridCol w="1034570">
                  <a:extLst>
                    <a:ext uri="{9D8B030D-6E8A-4147-A177-3AD203B41FA5}">
                      <a16:colId xmlns:a16="http://schemas.microsoft.com/office/drawing/2014/main" val="1087188842"/>
                    </a:ext>
                  </a:extLst>
                </a:gridCol>
              </a:tblGrid>
              <a:tr h="258068">
                <a:tc>
                  <a:txBody>
                    <a:bodyPr/>
                    <a:lstStyle/>
                    <a:p>
                      <a:pPr algn="l" rtl="0" fontAlgn="ctr"/>
                      <a:r>
                        <a:rPr lang="en-SG" sz="1600" b="1" u="none" strike="noStrike" dirty="0">
                          <a:effectLst/>
                        </a:rPr>
                        <a:t>(S$’000) </a:t>
                      </a:r>
                      <a:endParaRPr lang="en-SG"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b="1" u="none" strike="noStrike" dirty="0">
                          <a:effectLst/>
                        </a:rPr>
                        <a:t>2025</a:t>
                      </a:r>
                      <a:endParaRPr lang="en-SG"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b="1" u="none" strike="noStrike" dirty="0">
                          <a:effectLst/>
                        </a:rPr>
                        <a:t>2024</a:t>
                      </a:r>
                      <a:endParaRPr lang="en-SG"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735638428"/>
                  </a:ext>
                </a:extLst>
              </a:tr>
              <a:tr h="258068">
                <a:tc>
                  <a:txBody>
                    <a:bodyPr/>
                    <a:lstStyle/>
                    <a:p>
                      <a:pPr algn="l" rtl="0" fontAlgn="ctr"/>
                      <a:r>
                        <a:rPr lang="en-SG" sz="1600" b="1" u="none" strike="noStrike">
                          <a:effectLst/>
                        </a:rPr>
                        <a:t>Debt (Bank loans) </a:t>
                      </a:r>
                      <a:endParaRPr lang="en-SG" sz="16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b="0" i="0" u="none" strike="noStrike" dirty="0">
                          <a:solidFill>
                            <a:srgbClr val="000000"/>
                          </a:solidFill>
                          <a:effectLst/>
                          <a:latin typeface="Calibri" panose="020F0502020204030204" pitchFamily="34" charset="0"/>
                        </a:rPr>
                        <a:t>194</a:t>
                      </a:r>
                    </a:p>
                  </a:txBody>
                  <a:tcPr marL="7620" marR="7620" marT="7620" marB="0" anchor="ctr"/>
                </a:tc>
                <a:tc>
                  <a:txBody>
                    <a:bodyPr/>
                    <a:lstStyle/>
                    <a:p>
                      <a:pPr algn="ctr" rtl="0" fontAlgn="ctr"/>
                      <a:r>
                        <a:rPr lang="en-SG" sz="1600" b="0" i="0" u="none" strike="noStrike" dirty="0">
                          <a:solidFill>
                            <a:srgbClr val="000000"/>
                          </a:solidFill>
                          <a:effectLst/>
                          <a:latin typeface="Calibri" panose="020F0502020204030204" pitchFamily="34" charset="0"/>
                        </a:rPr>
                        <a:t>576</a:t>
                      </a:r>
                    </a:p>
                  </a:txBody>
                  <a:tcPr marL="7620" marR="7620" marT="7620" marB="0" anchor="ctr"/>
                </a:tc>
                <a:extLst>
                  <a:ext uri="{0D108BD9-81ED-4DB2-BD59-A6C34878D82A}">
                    <a16:rowId xmlns:a16="http://schemas.microsoft.com/office/drawing/2014/main" val="1850020295"/>
                  </a:ext>
                </a:extLst>
              </a:tr>
              <a:tr h="258068">
                <a:tc>
                  <a:txBody>
                    <a:bodyPr/>
                    <a:lstStyle/>
                    <a:p>
                      <a:pPr algn="l" rtl="0" fontAlgn="ctr"/>
                      <a:r>
                        <a:rPr lang="en-SG" sz="1600" b="1" u="none" strike="noStrike">
                          <a:effectLst/>
                        </a:rPr>
                        <a:t>Total Equity </a:t>
                      </a:r>
                      <a:endParaRPr lang="en-SG" sz="16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b="0" i="0" u="none" strike="noStrike" dirty="0">
                          <a:solidFill>
                            <a:srgbClr val="000000"/>
                          </a:solidFill>
                          <a:effectLst/>
                          <a:latin typeface="Calibri" panose="020F0502020204030204" pitchFamily="34" charset="0"/>
                        </a:rPr>
                        <a:t>24,354</a:t>
                      </a:r>
                    </a:p>
                  </a:txBody>
                  <a:tcPr marL="7620" marR="7620" marT="7620" marB="0" anchor="ctr"/>
                </a:tc>
                <a:tc>
                  <a:txBody>
                    <a:bodyPr/>
                    <a:lstStyle/>
                    <a:p>
                      <a:pPr algn="ctr" rtl="0" fontAlgn="ctr"/>
                      <a:r>
                        <a:rPr lang="en-SG" sz="1600" u="none" strike="noStrike" dirty="0">
                          <a:effectLst/>
                        </a:rPr>
                        <a:t>32,857</a:t>
                      </a:r>
                      <a:endParaRPr lang="en-SG"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28174018"/>
                  </a:ext>
                </a:extLst>
              </a:tr>
              <a:tr h="258068">
                <a:tc>
                  <a:txBody>
                    <a:bodyPr/>
                    <a:lstStyle/>
                    <a:p>
                      <a:pPr algn="l" rtl="0" fontAlgn="ctr"/>
                      <a:r>
                        <a:rPr lang="en-SG" sz="1600" b="1" u="none" strike="noStrike">
                          <a:effectLst/>
                        </a:rPr>
                        <a:t>Debt to Equity Ratio </a:t>
                      </a:r>
                      <a:endParaRPr lang="en-SG" sz="1600" b="1"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u="none" strike="noStrike" dirty="0">
                          <a:effectLst/>
                        </a:rPr>
                        <a:t>0.008</a:t>
                      </a:r>
                      <a:endParaRPr lang="en-SG"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u="none" strike="noStrike" dirty="0">
                          <a:effectLst/>
                        </a:rPr>
                        <a:t>0.018</a:t>
                      </a:r>
                      <a:endParaRPr lang="en-SG"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65447386"/>
                  </a:ext>
                </a:extLst>
              </a:tr>
              <a:tr h="314794">
                <a:tc>
                  <a:txBody>
                    <a:bodyPr/>
                    <a:lstStyle/>
                    <a:p>
                      <a:pPr algn="l" rtl="0" fontAlgn="ctr"/>
                      <a:r>
                        <a:rPr lang="en-SG" sz="1600" b="1" u="none" strike="noStrike" dirty="0">
                          <a:effectLst/>
                        </a:rPr>
                        <a:t>Equity per share ($)</a:t>
                      </a:r>
                      <a:endParaRPr lang="en-SG"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u="none" strike="noStrike" dirty="0">
                          <a:effectLst/>
                        </a:rPr>
                        <a:t>0.135</a:t>
                      </a:r>
                      <a:endParaRPr lang="en-SG"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u="none" strike="noStrike" dirty="0">
                          <a:effectLst/>
                        </a:rPr>
                        <a:t>0.182               </a:t>
                      </a:r>
                      <a:endParaRPr lang="en-SG"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82975702"/>
                  </a:ext>
                </a:extLst>
              </a:tr>
              <a:tr h="469771">
                <a:tc>
                  <a:txBody>
                    <a:bodyPr/>
                    <a:lstStyle/>
                    <a:p>
                      <a:pPr algn="l" rtl="0" fontAlgn="ctr"/>
                      <a:r>
                        <a:rPr lang="en-SG" sz="1600" b="1" u="none" strike="noStrike" dirty="0">
                          <a:effectLst/>
                        </a:rPr>
                        <a:t>Number of Shares </a:t>
                      </a:r>
                      <a:endParaRPr lang="en-SG"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u="none" strike="noStrike" dirty="0">
                          <a:effectLst/>
                        </a:rPr>
                        <a:t>       180.197M </a:t>
                      </a:r>
                      <a:endParaRPr lang="en-SG"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n-SG" sz="1600" u="none" strike="noStrike" dirty="0">
                          <a:effectLst/>
                        </a:rPr>
                        <a:t>180.197M    </a:t>
                      </a:r>
                      <a:endParaRPr lang="en-SG"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85105354"/>
                  </a:ext>
                </a:extLst>
              </a:tr>
            </a:tbl>
          </a:graphicData>
        </a:graphic>
      </p:graphicFrame>
      <p:sp>
        <p:nvSpPr>
          <p:cNvPr id="5" name="Slide Number Placeholder 4">
            <a:extLst>
              <a:ext uri="{FF2B5EF4-FFF2-40B4-BE49-F238E27FC236}">
                <a16:creationId xmlns:a16="http://schemas.microsoft.com/office/drawing/2014/main" id="{AACACA4F-146D-F01C-8F85-C5471C6623A3}"/>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4</a:t>
            </a:fld>
            <a:endParaRPr lang="en-SG" sz="1759" dirty="0">
              <a:solidFill>
                <a:schemeClr val="bg1"/>
              </a:solidFill>
            </a:endParaRPr>
          </a:p>
        </p:txBody>
      </p:sp>
    </p:spTree>
    <p:extLst>
      <p:ext uri="{BB962C8B-B14F-4D97-AF65-F5344CB8AC3E}">
        <p14:creationId xmlns:p14="http://schemas.microsoft.com/office/powerpoint/2010/main" val="784223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147B6-7ED1-EE69-5621-9BEE4C500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82491-590D-D948-197A-CFC9E92691D0}"/>
              </a:ext>
            </a:extLst>
          </p:cNvPr>
          <p:cNvSpPr>
            <a:spLocks noGrp="1"/>
          </p:cNvSpPr>
          <p:nvPr>
            <p:ph type="ctrTitle"/>
          </p:nvPr>
        </p:nvSpPr>
        <p:spPr>
          <a:xfrm>
            <a:off x="782332" y="1"/>
            <a:ext cx="3713468" cy="721639"/>
          </a:xfrm>
        </p:spPr>
        <p:txBody>
          <a:bodyPr anchor="ctr">
            <a:normAutofit fontScale="90000"/>
          </a:bodyPr>
          <a:lstStyle/>
          <a:p>
            <a:pPr algn="l"/>
            <a:r>
              <a:rPr lang="en-SG" sz="2347" dirty="0">
                <a:solidFill>
                  <a:srgbClr val="0243BE"/>
                </a:solidFill>
                <a:latin typeface="Aptos Display" panose="020B0004020202020204" pitchFamily="34" charset="0"/>
              </a:rPr>
              <a:t> Total Shareholder Return (TSR)</a:t>
            </a:r>
            <a:endParaRPr lang="en-SG" sz="2347" dirty="0">
              <a:latin typeface="Aptos Display" panose="020B0004020202020204" pitchFamily="34" charset="0"/>
            </a:endParaRPr>
          </a:p>
        </p:txBody>
      </p:sp>
      <p:sp>
        <p:nvSpPr>
          <p:cNvPr id="3" name="Subtitle 2">
            <a:extLst>
              <a:ext uri="{FF2B5EF4-FFF2-40B4-BE49-F238E27FC236}">
                <a16:creationId xmlns:a16="http://schemas.microsoft.com/office/drawing/2014/main" id="{BE87C856-0390-A9D5-1011-599BA92EB40C}"/>
              </a:ext>
            </a:extLst>
          </p:cNvPr>
          <p:cNvSpPr>
            <a:spLocks noGrp="1"/>
          </p:cNvSpPr>
          <p:nvPr>
            <p:ph type="subTitle" idx="1"/>
          </p:nvPr>
        </p:nvSpPr>
        <p:spPr>
          <a:xfrm>
            <a:off x="831433" y="551017"/>
            <a:ext cx="10584002" cy="1061380"/>
          </a:xfrm>
        </p:spPr>
        <p:txBody>
          <a:bodyPr>
            <a:normAutofit/>
          </a:bodyPr>
          <a:lstStyle/>
          <a:p>
            <a:pPr algn="l"/>
            <a:r>
              <a:rPr lang="en-US" sz="1955" dirty="0">
                <a:solidFill>
                  <a:srgbClr val="3B3838"/>
                </a:solidFill>
                <a:latin typeface="HelveticaNeue"/>
              </a:rPr>
              <a:t>TSR is expressed as a percentage, including the price appreciation of a share plus any dividends paid during the performance period. </a:t>
            </a:r>
          </a:p>
          <a:p>
            <a:pPr algn="l"/>
            <a:r>
              <a:rPr lang="en-US" sz="1955" dirty="0">
                <a:solidFill>
                  <a:srgbClr val="3B3838"/>
                </a:solidFill>
                <a:latin typeface="HelveticaNeue"/>
              </a:rPr>
              <a:t>TSR = (Current Price - Purchase Price + Dividend) / Purchase Price</a:t>
            </a:r>
            <a:endParaRPr lang="en-SG" dirty="0"/>
          </a:p>
        </p:txBody>
      </p:sp>
      <p:sp>
        <p:nvSpPr>
          <p:cNvPr id="4" name="Footer Placeholder 3">
            <a:extLst>
              <a:ext uri="{FF2B5EF4-FFF2-40B4-BE49-F238E27FC236}">
                <a16:creationId xmlns:a16="http://schemas.microsoft.com/office/drawing/2014/main" id="{7743D714-3B10-FFE4-F025-59BC8DFA1FA9}"/>
              </a:ext>
            </a:extLst>
          </p:cNvPr>
          <p:cNvSpPr>
            <a:spLocks noGrp="1"/>
          </p:cNvSpPr>
          <p:nvPr>
            <p:ph type="ftr" sz="quarter" idx="11"/>
          </p:nvPr>
        </p:nvSpPr>
        <p:spPr>
          <a:xfrm>
            <a:off x="831431" y="6155391"/>
            <a:ext cx="1551551" cy="405812"/>
          </a:xfrm>
        </p:spPr>
        <p:txBody>
          <a:bodyPr/>
          <a:lstStyle/>
          <a:p>
            <a:pPr algn="l"/>
            <a:r>
              <a:rPr lang="en-SG" sz="1759" dirty="0">
                <a:solidFill>
                  <a:srgbClr val="183CF0"/>
                </a:solidFill>
                <a:latin typeface="Aptos Display" panose="020B0004020202020204" pitchFamily="34" charset="0"/>
              </a:rPr>
              <a:t>GRP Limited</a:t>
            </a:r>
          </a:p>
        </p:txBody>
      </p:sp>
      <p:cxnSp>
        <p:nvCxnSpPr>
          <p:cNvPr id="8" name="Straight Connector 7">
            <a:extLst>
              <a:ext uri="{FF2B5EF4-FFF2-40B4-BE49-F238E27FC236}">
                <a16:creationId xmlns:a16="http://schemas.microsoft.com/office/drawing/2014/main" id="{7C4C149A-C1B0-FF88-12B3-60AD02E6DC74}"/>
              </a:ext>
            </a:extLst>
          </p:cNvPr>
          <p:cNvCxnSpPr>
            <a:cxnSpLocks/>
          </p:cNvCxnSpPr>
          <p:nvPr/>
        </p:nvCxnSpPr>
        <p:spPr>
          <a:xfrm>
            <a:off x="831431" y="520867"/>
            <a:ext cx="10765451"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18C7F6-117E-B0A7-BCCD-DFEA1542B979}"/>
              </a:ext>
            </a:extLst>
          </p:cNvPr>
          <p:cNvCxnSpPr>
            <a:cxnSpLocks/>
          </p:cNvCxnSpPr>
          <p:nvPr/>
        </p:nvCxnSpPr>
        <p:spPr>
          <a:xfrm flipV="1">
            <a:off x="905164" y="6209697"/>
            <a:ext cx="10112714" cy="1872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7A2B6A2-D1C8-423B-EEF1-B716063FC3B2}"/>
              </a:ext>
            </a:extLst>
          </p:cNvPr>
          <p:cNvSpPr txBox="1"/>
          <p:nvPr/>
        </p:nvSpPr>
        <p:spPr>
          <a:xfrm>
            <a:off x="426148" y="1166953"/>
            <a:ext cx="585909" cy="369653"/>
          </a:xfrm>
          <a:prstGeom prst="rect">
            <a:avLst/>
          </a:prstGeom>
          <a:noFill/>
        </p:spPr>
        <p:txBody>
          <a:bodyPr wrap="square">
            <a:spAutoFit/>
          </a:bodyPr>
          <a:lstStyle/>
          <a:p>
            <a:r>
              <a:rPr lang="en-SG" sz="1759" dirty="0">
                <a:solidFill>
                  <a:srgbClr val="0243BE"/>
                </a:solidFill>
                <a:latin typeface="SegoeUISymbol"/>
              </a:rPr>
              <a:t>✓</a:t>
            </a:r>
            <a:endParaRPr lang="en-SG" sz="1759" dirty="0"/>
          </a:p>
        </p:txBody>
      </p:sp>
      <p:sp>
        <p:nvSpPr>
          <p:cNvPr id="5" name="Slide Number Placeholder 4">
            <a:extLst>
              <a:ext uri="{FF2B5EF4-FFF2-40B4-BE49-F238E27FC236}">
                <a16:creationId xmlns:a16="http://schemas.microsoft.com/office/drawing/2014/main" id="{B4D938E9-B46B-7FF5-0254-6D85135F11A5}"/>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5</a:t>
            </a:fld>
            <a:endParaRPr lang="en-SG" sz="1759" dirty="0">
              <a:solidFill>
                <a:schemeClr val="bg1"/>
              </a:solidFill>
            </a:endParaRPr>
          </a:p>
        </p:txBody>
      </p:sp>
      <p:graphicFrame>
        <p:nvGraphicFramePr>
          <p:cNvPr id="6" name="Table 5">
            <a:extLst>
              <a:ext uri="{FF2B5EF4-FFF2-40B4-BE49-F238E27FC236}">
                <a16:creationId xmlns:a16="http://schemas.microsoft.com/office/drawing/2014/main" id="{199ACA58-B3BA-8D98-73FE-02A22FB33DCA}"/>
              </a:ext>
            </a:extLst>
          </p:cNvPr>
          <p:cNvGraphicFramePr>
            <a:graphicFrameLocks noGrp="1"/>
          </p:cNvGraphicFramePr>
          <p:nvPr>
            <p:extLst>
              <p:ext uri="{D42A27DB-BD31-4B8C-83A1-F6EECF244321}">
                <p14:modId xmlns:p14="http://schemas.microsoft.com/office/powerpoint/2010/main" val="2002726212"/>
              </p:ext>
            </p:extLst>
          </p:nvPr>
        </p:nvGraphicFramePr>
        <p:xfrm>
          <a:off x="905164" y="1725564"/>
          <a:ext cx="6890169" cy="4356100"/>
        </p:xfrm>
        <a:graphic>
          <a:graphicData uri="http://schemas.openxmlformats.org/drawingml/2006/table">
            <a:tbl>
              <a:tblPr/>
              <a:tblGrid>
                <a:gridCol w="5553270">
                  <a:extLst>
                    <a:ext uri="{9D8B030D-6E8A-4147-A177-3AD203B41FA5}">
                      <a16:colId xmlns:a16="http://schemas.microsoft.com/office/drawing/2014/main" val="3884328560"/>
                    </a:ext>
                  </a:extLst>
                </a:gridCol>
                <a:gridCol w="1336899">
                  <a:extLst>
                    <a:ext uri="{9D8B030D-6E8A-4147-A177-3AD203B41FA5}">
                      <a16:colId xmlns:a16="http://schemas.microsoft.com/office/drawing/2014/main" val="706415369"/>
                    </a:ext>
                  </a:extLst>
                </a:gridCol>
              </a:tblGrid>
              <a:tr h="271047">
                <a:tc>
                  <a:txBody>
                    <a:bodyPr/>
                    <a:lstStyle/>
                    <a:p>
                      <a:pPr algn="l" fontAlgn="b">
                        <a:buNone/>
                      </a:pPr>
                      <a:r>
                        <a:rPr lang="en-SG" sz="2000" b="1" i="0" u="none" strike="noStrike" dirty="0">
                          <a:solidFill>
                            <a:srgbClr val="000000"/>
                          </a:solidFill>
                          <a:effectLst/>
                          <a:latin typeface="Calibri" panose="020F0502020204030204" pitchFamily="34" charset="0"/>
                        </a:rPr>
                        <a:t>Total Shareholder Return (TSR)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buNone/>
                      </a:pPr>
                      <a:r>
                        <a:rPr lang="en-SG" sz="2000" b="1"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040375"/>
                  </a:ext>
                </a:extLst>
              </a:tr>
              <a:tr h="271047">
                <a:tc>
                  <a:txBody>
                    <a:bodyPr/>
                    <a:lstStyle/>
                    <a:p>
                      <a:pPr algn="l" fontAlgn="b">
                        <a:buNone/>
                      </a:pPr>
                      <a:r>
                        <a:rPr lang="en-US" sz="2000" b="1" i="0" u="none" strike="noStrike" dirty="0">
                          <a:solidFill>
                            <a:srgbClr val="000000"/>
                          </a:solidFill>
                          <a:effectLst/>
                          <a:latin typeface="Calibri" panose="020F0502020204030204" pitchFamily="34" charset="0"/>
                        </a:rPr>
                        <a:t>Over 10 years period (2015 to 2025)</a:t>
                      </a:r>
                    </a:p>
                  </a:txBody>
                  <a:tcPr marL="952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buNone/>
                      </a:pPr>
                      <a:r>
                        <a:rPr lang="en-SG" sz="2000" b="1" i="0" u="none" strike="noStrike">
                          <a:solidFill>
                            <a:srgbClr val="000000"/>
                          </a:solidFill>
                          <a:effectLst/>
                          <a:latin typeface="Calibri" panose="020F0502020204030204" pitchFamily="34" charset="0"/>
                        </a:rPr>
                        <a:t>Cents</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1736401"/>
                  </a:ext>
                </a:extLst>
              </a:tr>
              <a:tr h="262011">
                <a:tc>
                  <a:txBody>
                    <a:bodyPr/>
                    <a:lstStyle/>
                    <a:p>
                      <a:pPr algn="l" fontAlgn="b">
                        <a:buNone/>
                      </a:pPr>
                      <a:r>
                        <a:rPr lang="en-US" sz="2000" b="1" i="0" u="none" strike="noStrike" dirty="0">
                          <a:solidFill>
                            <a:srgbClr val="000000"/>
                          </a:solidFill>
                          <a:effectLst/>
                          <a:latin typeface="Calibri" panose="020F0502020204030204" pitchFamily="34" charset="0"/>
                        </a:rPr>
                        <a:t>- Closing Share Price at 1 Jul 2015</a:t>
                      </a:r>
                    </a:p>
                  </a:txBody>
                  <a:tcPr marL="952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34.28</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1984609"/>
                  </a:ext>
                </a:extLst>
              </a:tr>
              <a:tr h="262011">
                <a:tc>
                  <a:txBody>
                    <a:bodyPr/>
                    <a:lstStyle/>
                    <a:p>
                      <a:pPr algn="l" fontAlgn="b">
                        <a:buNone/>
                      </a:pPr>
                      <a:r>
                        <a:rPr lang="en-US" sz="2000" b="1" i="0" u="none" strike="noStrike" dirty="0">
                          <a:solidFill>
                            <a:srgbClr val="000000"/>
                          </a:solidFill>
                          <a:effectLst/>
                          <a:latin typeface="Calibri" panose="020F0502020204030204" pitchFamily="34" charset="0"/>
                        </a:rPr>
                        <a:t>- Closing Share Price at 1 Jul 2025</a:t>
                      </a:r>
                    </a:p>
                  </a:txBody>
                  <a:tcPr marL="952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7.00</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5236226"/>
                  </a:ext>
                </a:extLst>
              </a:tr>
              <a:tr h="247555">
                <a:tc>
                  <a:txBody>
                    <a:bodyPr/>
                    <a:lstStyle/>
                    <a:p>
                      <a:pPr algn="l" fontAlgn="b">
                        <a:buNone/>
                      </a:pPr>
                      <a:r>
                        <a:rPr lang="en-US" sz="2000" b="1" i="0" u="none" strike="noStrike" dirty="0">
                          <a:solidFill>
                            <a:srgbClr val="000000"/>
                          </a:solidFill>
                          <a:effectLst/>
                          <a:latin typeface="Calibri" panose="020F0502020204030204" pitchFamily="34" charset="0"/>
                        </a:rPr>
                        <a:t>- Dividend received from 2015 to 2025</a:t>
                      </a:r>
                    </a:p>
                  </a:txBody>
                  <a:tcPr marL="952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1.50</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5301630"/>
                  </a:ext>
                </a:extLst>
              </a:tr>
              <a:tr h="262011">
                <a:tc>
                  <a:txBody>
                    <a:bodyPr/>
                    <a:lstStyle/>
                    <a:p>
                      <a:pPr algn="l" fontAlgn="b">
                        <a:buNone/>
                      </a:pPr>
                      <a:r>
                        <a:rPr lang="en-US" sz="2000" b="1" i="0" u="none" strike="noStrike" dirty="0">
                          <a:solidFill>
                            <a:srgbClr val="000000"/>
                          </a:solidFill>
                          <a:effectLst/>
                          <a:latin typeface="Calibri" panose="020F0502020204030204" pitchFamily="34" charset="0"/>
                        </a:rPr>
                        <a:t>- DIS received from 2015 to 2025</a:t>
                      </a:r>
                    </a:p>
                  </a:txBody>
                  <a:tcPr marL="952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11.10</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9449447"/>
                  </a:ext>
                </a:extLst>
              </a:tr>
              <a:tr h="262011">
                <a:tc>
                  <a:txBody>
                    <a:bodyPr/>
                    <a:lstStyle/>
                    <a:p>
                      <a:pPr algn="l" fontAlgn="b">
                        <a:buNone/>
                      </a:pPr>
                      <a:r>
                        <a:rPr lang="en-US" sz="2000" b="1" i="0" u="none" strike="noStrike" dirty="0">
                          <a:solidFill>
                            <a:srgbClr val="000000"/>
                          </a:solidFill>
                          <a:effectLst/>
                          <a:latin typeface="Calibri" panose="020F0502020204030204" pitchFamily="34" charset="0"/>
                        </a:rPr>
                        <a:t>TSR for past 10 years (2015 to 2025)</a:t>
                      </a:r>
                    </a:p>
                  </a:txBody>
                  <a:tcPr marL="19050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buNone/>
                      </a:pPr>
                      <a:r>
                        <a:rPr lang="en-SG" sz="2000" b="1" i="0" u="none" strike="noStrike" dirty="0">
                          <a:solidFill>
                            <a:srgbClr val="000000"/>
                          </a:solidFill>
                          <a:effectLst/>
                          <a:latin typeface="Calibri" panose="020F0502020204030204" pitchFamily="34" charset="0"/>
                        </a:rPr>
                        <a:t>-42.82%</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8311972"/>
                  </a:ext>
                </a:extLst>
              </a:tr>
              <a:tr h="271047">
                <a:tc>
                  <a:txBody>
                    <a:bodyPr/>
                    <a:lstStyle/>
                    <a:p>
                      <a:pPr algn="l" fontAlgn="b">
                        <a:buNone/>
                      </a:pPr>
                      <a:r>
                        <a:rPr lang="en-SG" sz="2000" b="1" i="0" u="none" strike="noStrike" dirty="0">
                          <a:solidFill>
                            <a:srgbClr val="000000"/>
                          </a:solidFill>
                          <a:effectLst/>
                          <a:latin typeface="Calibri" panose="020F0502020204030204" pitchFamily="34" charset="0"/>
                        </a:rPr>
                        <a:t> </a:t>
                      </a:r>
                    </a:p>
                  </a:txBody>
                  <a:tcPr marL="63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1381600"/>
                  </a:ext>
                </a:extLst>
              </a:tr>
              <a:tr h="271047">
                <a:tc>
                  <a:txBody>
                    <a:bodyPr/>
                    <a:lstStyle/>
                    <a:p>
                      <a:pPr algn="l" fontAlgn="b">
                        <a:buNone/>
                      </a:pPr>
                      <a:r>
                        <a:rPr lang="en-US" sz="2000" b="1" i="0" u="none" strike="noStrike" dirty="0">
                          <a:solidFill>
                            <a:srgbClr val="000000"/>
                          </a:solidFill>
                          <a:effectLst/>
                          <a:latin typeface="Calibri" panose="020F0502020204030204" pitchFamily="34" charset="0"/>
                        </a:rPr>
                        <a:t>Over 5 years period (2020 to 2025)</a:t>
                      </a:r>
                    </a:p>
                  </a:txBody>
                  <a:tcPr marL="952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buNone/>
                      </a:pPr>
                      <a:r>
                        <a:rPr lang="en-SG" sz="2000" b="1" i="0" u="none" strike="noStrike">
                          <a:solidFill>
                            <a:srgbClr val="000000"/>
                          </a:solidFill>
                          <a:effectLst/>
                          <a:latin typeface="Calibri" panose="020F0502020204030204" pitchFamily="34" charset="0"/>
                        </a:rPr>
                        <a:t>Cents</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9951936"/>
                  </a:ext>
                </a:extLst>
              </a:tr>
              <a:tr h="262011">
                <a:tc>
                  <a:txBody>
                    <a:bodyPr/>
                    <a:lstStyle/>
                    <a:p>
                      <a:pPr algn="l" fontAlgn="b">
                        <a:buNone/>
                      </a:pPr>
                      <a:r>
                        <a:rPr lang="en-US" sz="2000" b="1" i="0" u="none" strike="noStrike" dirty="0">
                          <a:solidFill>
                            <a:srgbClr val="000000"/>
                          </a:solidFill>
                          <a:effectLst/>
                          <a:latin typeface="Calibri" panose="020F0502020204030204" pitchFamily="34" charset="0"/>
                        </a:rPr>
                        <a:t>- Closing Share Price at 1 Jul 2020</a:t>
                      </a:r>
                    </a:p>
                  </a:txBody>
                  <a:tcPr marL="952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19.90</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2388859"/>
                  </a:ext>
                </a:extLst>
              </a:tr>
              <a:tr h="262011">
                <a:tc>
                  <a:txBody>
                    <a:bodyPr/>
                    <a:lstStyle/>
                    <a:p>
                      <a:pPr algn="l" fontAlgn="b">
                        <a:buNone/>
                      </a:pPr>
                      <a:r>
                        <a:rPr lang="en-US" sz="2000" b="1" i="0" u="none" strike="noStrike" dirty="0">
                          <a:solidFill>
                            <a:srgbClr val="000000"/>
                          </a:solidFill>
                          <a:effectLst/>
                          <a:latin typeface="Calibri" panose="020F0502020204030204" pitchFamily="34" charset="0"/>
                        </a:rPr>
                        <a:t>- Closing Share Price at 1 Jul 2025</a:t>
                      </a:r>
                    </a:p>
                  </a:txBody>
                  <a:tcPr marL="952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7.00</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864664"/>
                  </a:ext>
                </a:extLst>
              </a:tr>
              <a:tr h="262011">
                <a:tc>
                  <a:txBody>
                    <a:bodyPr/>
                    <a:lstStyle/>
                    <a:p>
                      <a:pPr algn="l" fontAlgn="b">
                        <a:buNone/>
                      </a:pPr>
                      <a:r>
                        <a:rPr lang="en-US" sz="2000" b="1" i="0" u="none" strike="noStrike" dirty="0">
                          <a:solidFill>
                            <a:srgbClr val="000000"/>
                          </a:solidFill>
                          <a:effectLst/>
                          <a:latin typeface="Calibri" panose="020F0502020204030204" pitchFamily="34" charset="0"/>
                        </a:rPr>
                        <a:t>- Dividend received from 2020 to 2025</a:t>
                      </a:r>
                    </a:p>
                  </a:txBody>
                  <a:tcPr marL="952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1.00</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0444384"/>
                  </a:ext>
                </a:extLst>
              </a:tr>
              <a:tr h="262011">
                <a:tc>
                  <a:txBody>
                    <a:bodyPr/>
                    <a:lstStyle/>
                    <a:p>
                      <a:pPr algn="l" fontAlgn="b">
                        <a:buNone/>
                      </a:pPr>
                      <a:r>
                        <a:rPr lang="en-US" sz="2000" b="1" i="0" u="none" strike="noStrike" dirty="0">
                          <a:solidFill>
                            <a:srgbClr val="000000"/>
                          </a:solidFill>
                          <a:effectLst/>
                          <a:latin typeface="Calibri" panose="020F0502020204030204" pitchFamily="34" charset="0"/>
                        </a:rPr>
                        <a:t>- DIS received from 2020 to 2025</a:t>
                      </a:r>
                    </a:p>
                  </a:txBody>
                  <a:tcPr marL="9525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SG" sz="2000" b="1" i="0" u="none" strike="noStrike">
                          <a:solidFill>
                            <a:srgbClr val="000000"/>
                          </a:solidFill>
                          <a:effectLst/>
                          <a:latin typeface="Calibri" panose="020F0502020204030204" pitchFamily="34" charset="0"/>
                        </a:rPr>
                        <a:t>7.87</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065212"/>
                  </a:ext>
                </a:extLst>
              </a:tr>
              <a:tr h="271047">
                <a:tc>
                  <a:txBody>
                    <a:bodyPr/>
                    <a:lstStyle/>
                    <a:p>
                      <a:pPr algn="l" fontAlgn="b">
                        <a:buNone/>
                      </a:pPr>
                      <a:r>
                        <a:rPr lang="en-US" sz="2000" b="1" i="0" u="none" strike="noStrike" dirty="0">
                          <a:solidFill>
                            <a:srgbClr val="000000"/>
                          </a:solidFill>
                          <a:effectLst/>
                          <a:latin typeface="Calibri" panose="020F0502020204030204" pitchFamily="34" charset="0"/>
                        </a:rPr>
                        <a:t>TSR for past 5 years (2020 to 2025)</a:t>
                      </a:r>
                    </a:p>
                  </a:txBody>
                  <a:tcPr marL="190500" marR="6350" marT="63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buNone/>
                      </a:pPr>
                      <a:r>
                        <a:rPr lang="en-SG" sz="2000" b="1" i="0" u="none" strike="noStrike" dirty="0">
                          <a:solidFill>
                            <a:srgbClr val="000000"/>
                          </a:solidFill>
                          <a:effectLst/>
                          <a:latin typeface="Calibri" panose="020F0502020204030204" pitchFamily="34" charset="0"/>
                        </a:rPr>
                        <a:t>-20.25%</a:t>
                      </a:r>
                    </a:p>
                  </a:txBody>
                  <a:tcPr marL="6350" marR="6350" marT="63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15312465"/>
                  </a:ext>
                </a:extLst>
              </a:tr>
            </a:tbl>
          </a:graphicData>
        </a:graphic>
      </p:graphicFrame>
      <p:graphicFrame>
        <p:nvGraphicFramePr>
          <p:cNvPr id="10" name="Table 9">
            <a:extLst>
              <a:ext uri="{FF2B5EF4-FFF2-40B4-BE49-F238E27FC236}">
                <a16:creationId xmlns:a16="http://schemas.microsoft.com/office/drawing/2014/main" id="{4F14E123-3CBB-4B32-E9C9-EE45E87507CA}"/>
              </a:ext>
            </a:extLst>
          </p:cNvPr>
          <p:cNvGraphicFramePr>
            <a:graphicFrameLocks noGrp="1"/>
          </p:cNvGraphicFramePr>
          <p:nvPr>
            <p:extLst>
              <p:ext uri="{D42A27DB-BD31-4B8C-83A1-F6EECF244321}">
                <p14:modId xmlns:p14="http://schemas.microsoft.com/office/powerpoint/2010/main" val="1552466549"/>
              </p:ext>
            </p:extLst>
          </p:nvPr>
        </p:nvGraphicFramePr>
        <p:xfrm>
          <a:off x="7934062" y="1725564"/>
          <a:ext cx="3662819" cy="2156544"/>
        </p:xfrm>
        <a:graphic>
          <a:graphicData uri="http://schemas.openxmlformats.org/drawingml/2006/table">
            <a:tbl>
              <a:tblPr/>
              <a:tblGrid>
                <a:gridCol w="3662819">
                  <a:extLst>
                    <a:ext uri="{9D8B030D-6E8A-4147-A177-3AD203B41FA5}">
                      <a16:colId xmlns:a16="http://schemas.microsoft.com/office/drawing/2014/main" val="4076577091"/>
                    </a:ext>
                  </a:extLst>
                </a:gridCol>
              </a:tblGrid>
              <a:tr h="2156544">
                <a:tc>
                  <a:txBody>
                    <a:bodyPr/>
                    <a:lstStyle/>
                    <a:p>
                      <a:pPr algn="l" fontAlgn="t">
                        <a:buNone/>
                      </a:pPr>
                      <a:endParaRPr lang="en-US" sz="1100" b="0" i="0" u="none" strike="noStrike" dirty="0">
                        <a:solidFill>
                          <a:srgbClr val="000000"/>
                        </a:solidFill>
                        <a:effectLst/>
                        <a:latin typeface="Calibri" panose="020F0502020204030204" pitchFamily="34" charset="0"/>
                      </a:endParaRPr>
                    </a:p>
                    <a:p>
                      <a:pPr algn="l" fontAlgn="t">
                        <a:buNone/>
                      </a:pPr>
                      <a:r>
                        <a:rPr lang="en-US" sz="1400" b="1" i="0" u="none" strike="noStrike" dirty="0">
                          <a:solidFill>
                            <a:srgbClr val="000000"/>
                          </a:solidFill>
                          <a:effectLst/>
                          <a:latin typeface="Calibri" panose="020F0502020204030204" pitchFamily="34" charset="0"/>
                        </a:rPr>
                        <a:t>7 October 2016 - Shareholders of the Company, for each ordinary share held in the Company - had a DIS of 0.17 shares of Starland Holdings Limited now known as Luminor Financial Holdings Limited (LFHL). Total of 23,718,245 LFHL shares were distributed.       As at 7 October 2016, shares of LFHL traded at $0.19; Value of the DIS per ordinary share in the Company is $0.0323 (</a:t>
                      </a:r>
                      <a:r>
                        <a:rPr lang="en-US" sz="1400" b="1" i="0" u="none" strike="noStrike" dirty="0" err="1">
                          <a:solidFill>
                            <a:srgbClr val="000000"/>
                          </a:solidFill>
                          <a:effectLst/>
                          <a:latin typeface="Calibri" panose="020F0502020204030204" pitchFamily="34" charset="0"/>
                        </a:rPr>
                        <a:t>i.e</a:t>
                      </a:r>
                      <a:r>
                        <a:rPr lang="en-US" sz="1400" b="1" i="0" u="none" strike="noStrike" dirty="0">
                          <a:solidFill>
                            <a:srgbClr val="000000"/>
                          </a:solidFill>
                          <a:effectLst/>
                          <a:latin typeface="Calibri" panose="020F0502020204030204" pitchFamily="34" charset="0"/>
                        </a:rPr>
                        <a:t> $0.19 * 0.17)</a:t>
                      </a:r>
                    </a:p>
                  </a:txBody>
                  <a:tcPr marL="19050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2173877"/>
                  </a:ext>
                </a:extLst>
              </a:tr>
            </a:tbl>
          </a:graphicData>
        </a:graphic>
      </p:graphicFrame>
      <p:graphicFrame>
        <p:nvGraphicFramePr>
          <p:cNvPr id="11" name="Table 10">
            <a:extLst>
              <a:ext uri="{FF2B5EF4-FFF2-40B4-BE49-F238E27FC236}">
                <a16:creationId xmlns:a16="http://schemas.microsoft.com/office/drawing/2014/main" id="{C86F125D-352E-DCB8-80C7-1949096C32A2}"/>
              </a:ext>
            </a:extLst>
          </p:cNvPr>
          <p:cNvGraphicFramePr>
            <a:graphicFrameLocks noGrp="1"/>
          </p:cNvGraphicFramePr>
          <p:nvPr>
            <p:extLst>
              <p:ext uri="{D42A27DB-BD31-4B8C-83A1-F6EECF244321}">
                <p14:modId xmlns:p14="http://schemas.microsoft.com/office/powerpoint/2010/main" val="1005118139"/>
              </p:ext>
            </p:extLst>
          </p:nvPr>
        </p:nvGraphicFramePr>
        <p:xfrm>
          <a:off x="7934062" y="4216468"/>
          <a:ext cx="3662819" cy="1865196"/>
        </p:xfrm>
        <a:graphic>
          <a:graphicData uri="http://schemas.openxmlformats.org/drawingml/2006/table">
            <a:tbl>
              <a:tblPr/>
              <a:tblGrid>
                <a:gridCol w="3662819">
                  <a:extLst>
                    <a:ext uri="{9D8B030D-6E8A-4147-A177-3AD203B41FA5}">
                      <a16:colId xmlns:a16="http://schemas.microsoft.com/office/drawing/2014/main" val="2366280775"/>
                    </a:ext>
                  </a:extLst>
                </a:gridCol>
              </a:tblGrid>
              <a:tr h="1865196">
                <a:tc>
                  <a:txBody>
                    <a:bodyPr/>
                    <a:lstStyle/>
                    <a:p>
                      <a:pPr algn="l" fontAlgn="ctr">
                        <a:buNone/>
                      </a:pPr>
                      <a:r>
                        <a:rPr lang="en-US" sz="1400" b="1" i="0" u="none" strike="noStrike" dirty="0">
                          <a:solidFill>
                            <a:srgbClr val="000000"/>
                          </a:solidFill>
                          <a:effectLst/>
                          <a:latin typeface="Calibri" panose="020F0502020204030204" pitchFamily="34" charset="0"/>
                        </a:rPr>
                        <a:t>3 December 2021 - Shareholders of the Company - had a DIS of 2 LFHL shares for 3 shares held in the Company. Total of 120,130,358 LFHL shares were distributed.      At 3 December 2021, shares of LFHL traded at $0.118; Value of the DIS per ordinary share in the Company is $0.0787 (i.e.0.118 * 2/3)</a:t>
                      </a:r>
                    </a:p>
                  </a:txBody>
                  <a:tcPr marL="19050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40889"/>
                  </a:ext>
                </a:extLst>
              </a:tr>
            </a:tbl>
          </a:graphicData>
        </a:graphic>
      </p:graphicFrame>
      <p:graphicFrame>
        <p:nvGraphicFramePr>
          <p:cNvPr id="16" name="Table 15">
            <a:extLst>
              <a:ext uri="{FF2B5EF4-FFF2-40B4-BE49-F238E27FC236}">
                <a16:creationId xmlns:a16="http://schemas.microsoft.com/office/drawing/2014/main" id="{D31A1608-3FF2-977C-E5C9-5F1C06F3EB12}"/>
              </a:ext>
            </a:extLst>
          </p:cNvPr>
          <p:cNvGraphicFramePr>
            <a:graphicFrameLocks noGrp="1"/>
          </p:cNvGraphicFramePr>
          <p:nvPr>
            <p:extLst>
              <p:ext uri="{D42A27DB-BD31-4B8C-83A1-F6EECF244321}">
                <p14:modId xmlns:p14="http://schemas.microsoft.com/office/powerpoint/2010/main" val="3931598847"/>
              </p:ext>
            </p:extLst>
          </p:nvPr>
        </p:nvGraphicFramePr>
        <p:xfrm>
          <a:off x="9617726" y="984121"/>
          <a:ext cx="1979155" cy="613410"/>
        </p:xfrm>
        <a:graphic>
          <a:graphicData uri="http://schemas.openxmlformats.org/drawingml/2006/table">
            <a:tbl>
              <a:tblPr>
                <a:tableStyleId>{5C22544A-7EE6-4342-B048-85BDC9FD1C3A}</a:tableStyleId>
              </a:tblPr>
              <a:tblGrid>
                <a:gridCol w="1123304">
                  <a:extLst>
                    <a:ext uri="{9D8B030D-6E8A-4147-A177-3AD203B41FA5}">
                      <a16:colId xmlns:a16="http://schemas.microsoft.com/office/drawing/2014/main" val="320351413"/>
                    </a:ext>
                  </a:extLst>
                </a:gridCol>
                <a:gridCol w="855851">
                  <a:extLst>
                    <a:ext uri="{9D8B030D-6E8A-4147-A177-3AD203B41FA5}">
                      <a16:colId xmlns:a16="http://schemas.microsoft.com/office/drawing/2014/main" val="1003450023"/>
                    </a:ext>
                  </a:extLst>
                </a:gridCol>
              </a:tblGrid>
              <a:tr h="184150">
                <a:tc gridSpan="2">
                  <a:txBody>
                    <a:bodyPr/>
                    <a:lstStyle/>
                    <a:p>
                      <a:pPr algn="ctr" fontAlgn="b">
                        <a:buNone/>
                      </a:pPr>
                      <a:r>
                        <a:rPr lang="en-SG" sz="1300" b="1" u="none" strike="noStrike" dirty="0">
                          <a:effectLst/>
                        </a:rPr>
                        <a:t>Dividend (Cents)</a:t>
                      </a:r>
                    </a:p>
                  </a:txBody>
                  <a:tcPr marL="6350" marR="6350" marT="6350" marB="0" anchor="b"/>
                </a:tc>
                <a:tc hMerge="1">
                  <a:txBody>
                    <a:bodyPr/>
                    <a:lstStyle/>
                    <a:p>
                      <a:endParaRPr dirty="0"/>
                    </a:p>
                  </a:txBody>
                  <a:tcPr marL="6350" marR="6350" marT="6350" marB="0" anchor="b"/>
                </a:tc>
                <a:extLst>
                  <a:ext uri="{0D108BD9-81ED-4DB2-BD59-A6C34878D82A}">
                    <a16:rowId xmlns:a16="http://schemas.microsoft.com/office/drawing/2014/main" val="1779307323"/>
                  </a:ext>
                </a:extLst>
              </a:tr>
              <a:tr h="184150">
                <a:tc>
                  <a:txBody>
                    <a:bodyPr/>
                    <a:lstStyle/>
                    <a:p>
                      <a:pPr algn="l" fontAlgn="b">
                        <a:buNone/>
                      </a:pPr>
                      <a:r>
                        <a:rPr lang="en-SG" sz="1300" b="1" u="none" strike="noStrike" dirty="0">
                          <a:effectLst/>
                        </a:rPr>
                        <a:t>Paid in FY2019</a:t>
                      </a:r>
                      <a:endParaRPr lang="en-SG" sz="1300" b="1" i="0" u="none" strike="noStrike" dirty="0">
                        <a:solidFill>
                          <a:srgbClr val="000000"/>
                        </a:solidFill>
                        <a:effectLst/>
                        <a:latin typeface="Calibri" panose="020F0502020204030204" pitchFamily="34" charset="0"/>
                      </a:endParaRPr>
                    </a:p>
                  </a:txBody>
                  <a:tcPr marL="95250" marR="6350" marT="6350" marB="0" anchor="b"/>
                </a:tc>
                <a:tc>
                  <a:txBody>
                    <a:bodyPr/>
                    <a:lstStyle/>
                    <a:p>
                      <a:pPr algn="ctr" fontAlgn="b">
                        <a:buNone/>
                      </a:pPr>
                      <a:r>
                        <a:rPr lang="en-SG" sz="1300" b="1" u="none" strike="noStrike" dirty="0">
                          <a:effectLst/>
                        </a:rPr>
                        <a:t>0.50</a:t>
                      </a:r>
                      <a:endParaRPr lang="en-SG" sz="13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15528392"/>
                  </a:ext>
                </a:extLst>
              </a:tr>
              <a:tr h="184150">
                <a:tc>
                  <a:txBody>
                    <a:bodyPr/>
                    <a:lstStyle/>
                    <a:p>
                      <a:pPr algn="l" fontAlgn="b">
                        <a:buNone/>
                      </a:pPr>
                      <a:r>
                        <a:rPr lang="en-SG" sz="1300" b="1" u="none" strike="noStrike">
                          <a:effectLst/>
                        </a:rPr>
                        <a:t>Paid in FY2020</a:t>
                      </a:r>
                      <a:endParaRPr lang="en-SG" sz="1300" b="1" i="0" u="none" strike="noStrike">
                        <a:solidFill>
                          <a:srgbClr val="000000"/>
                        </a:solidFill>
                        <a:effectLst/>
                        <a:latin typeface="Calibri" panose="020F0502020204030204" pitchFamily="34" charset="0"/>
                      </a:endParaRPr>
                    </a:p>
                  </a:txBody>
                  <a:tcPr marL="95250" marR="6350" marT="6350" marB="0" anchor="b"/>
                </a:tc>
                <a:tc>
                  <a:txBody>
                    <a:bodyPr/>
                    <a:lstStyle/>
                    <a:p>
                      <a:pPr algn="ctr" fontAlgn="b">
                        <a:buNone/>
                      </a:pPr>
                      <a:r>
                        <a:rPr lang="en-SG" sz="1300" b="1" u="none" strike="noStrike" dirty="0">
                          <a:effectLst/>
                        </a:rPr>
                        <a:t>1.00</a:t>
                      </a:r>
                      <a:endParaRPr lang="en-SG" sz="13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458007"/>
                  </a:ext>
                </a:extLst>
              </a:tr>
            </a:tbl>
          </a:graphicData>
        </a:graphic>
      </p:graphicFrame>
    </p:spTree>
    <p:extLst>
      <p:ext uri="{BB962C8B-B14F-4D97-AF65-F5344CB8AC3E}">
        <p14:creationId xmlns:p14="http://schemas.microsoft.com/office/powerpoint/2010/main" val="2377237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101EF-A0EB-8468-4893-C7C98B58B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B0C5B-64B3-7B77-8F46-A5F70DDA1FFF}"/>
              </a:ext>
            </a:extLst>
          </p:cNvPr>
          <p:cNvSpPr>
            <a:spLocks noGrp="1"/>
          </p:cNvSpPr>
          <p:nvPr>
            <p:ph type="ctrTitle"/>
          </p:nvPr>
        </p:nvSpPr>
        <p:spPr>
          <a:xfrm>
            <a:off x="826938" y="-46485"/>
            <a:ext cx="2951933" cy="721639"/>
          </a:xfrm>
        </p:spPr>
        <p:txBody>
          <a:bodyPr anchor="ctr">
            <a:normAutofit/>
          </a:bodyPr>
          <a:lstStyle/>
          <a:p>
            <a:pPr algn="l"/>
            <a:r>
              <a:rPr lang="en-SG" sz="2737" dirty="0">
                <a:solidFill>
                  <a:srgbClr val="183CF0"/>
                </a:solidFill>
                <a:latin typeface="Aptos Display" panose="020B0004020202020204" pitchFamily="34" charset="0"/>
              </a:rPr>
              <a:t>Property Segment</a:t>
            </a:r>
          </a:p>
        </p:txBody>
      </p:sp>
      <p:sp>
        <p:nvSpPr>
          <p:cNvPr id="3" name="Subtitle 2">
            <a:extLst>
              <a:ext uri="{FF2B5EF4-FFF2-40B4-BE49-F238E27FC236}">
                <a16:creationId xmlns:a16="http://schemas.microsoft.com/office/drawing/2014/main" id="{33997849-6C56-C160-475C-E8572425C146}"/>
              </a:ext>
            </a:extLst>
          </p:cNvPr>
          <p:cNvSpPr>
            <a:spLocks noGrp="1"/>
          </p:cNvSpPr>
          <p:nvPr>
            <p:ph type="subTitle" idx="1"/>
          </p:nvPr>
        </p:nvSpPr>
        <p:spPr>
          <a:xfrm>
            <a:off x="839077" y="524087"/>
            <a:ext cx="10188716" cy="5692683"/>
          </a:xfrm>
          <a:ln>
            <a:solidFill>
              <a:schemeClr val="accent1"/>
            </a:solidFill>
            <a:prstDash val="solid"/>
          </a:ln>
        </p:spPr>
        <p:txBody>
          <a:bodyPr>
            <a:noAutofit/>
          </a:bodyPr>
          <a:lstStyle/>
          <a:p>
            <a:pPr algn="just"/>
            <a:r>
              <a:rPr lang="en-SG" sz="1600" b="1" dirty="0">
                <a:latin typeface="Aptos Display" panose="020B0004020202020204" pitchFamily="34" charset="0"/>
              </a:rPr>
              <a:t>Project: Affordable housing project in Seri Iskandar for development  of 1,039 terraces houses and 28 shop units</a:t>
            </a:r>
          </a:p>
          <a:p>
            <a:pPr algn="just">
              <a:lnSpc>
                <a:spcPct val="120000"/>
              </a:lnSpc>
            </a:pPr>
            <a:r>
              <a:rPr lang="en-SG" sz="2300" b="1" u="sng" dirty="0">
                <a:solidFill>
                  <a:srgbClr val="183CF0"/>
                </a:solidFill>
                <a:latin typeface="Aptos Display" panose="020B0004020202020204" pitchFamily="34" charset="0"/>
              </a:rPr>
              <a:t>Milestones</a:t>
            </a:r>
            <a:r>
              <a:rPr lang="en-SG" sz="1100" dirty="0">
                <a:latin typeface="Aptos Display" panose="020B0004020202020204" pitchFamily="34" charset="0"/>
              </a:rPr>
              <a:t>
</a:t>
            </a:r>
            <a:r>
              <a:rPr lang="en-SG" sz="1500" b="1" dirty="0">
                <a:latin typeface="Aptos Display" panose="020B0004020202020204" pitchFamily="34" charset="0"/>
              </a:rPr>
              <a:t>2 Dec 2020</a:t>
            </a:r>
            <a:r>
              <a:rPr lang="en-SG" sz="1500" dirty="0">
                <a:latin typeface="Aptos Display" panose="020B0004020202020204" pitchFamily="34" charset="0"/>
              </a:rPr>
              <a:t>        Ratus Nautika Sdn Bhd </a:t>
            </a:r>
            <a:r>
              <a:rPr lang="en-SG" sz="1500" b="1" dirty="0">
                <a:latin typeface="Aptos Display" panose="020B0004020202020204" pitchFamily="34" charset="0"/>
              </a:rPr>
              <a:t>(“RNSB”) </a:t>
            </a:r>
            <a:r>
              <a:rPr lang="en-SG" sz="1500" dirty="0">
                <a:latin typeface="Aptos Display" panose="020B0004020202020204" pitchFamily="34" charset="0"/>
              </a:rPr>
              <a:t>entered into a Joint Venture Development Agreement </a:t>
            </a:r>
            <a:r>
              <a:rPr lang="en-SG" sz="1500" b="1" dirty="0">
                <a:latin typeface="Aptos Display" panose="020B0004020202020204" pitchFamily="34" charset="0"/>
              </a:rPr>
              <a:t>("JVDA") </a:t>
            </a:r>
            <a:r>
              <a:rPr lang="en-SG" sz="1500" dirty="0">
                <a:latin typeface="Aptos Display" panose="020B0004020202020204" pitchFamily="34" charset="0"/>
              </a:rPr>
              <a:t>and was 	          	         designated by Lembaga </a:t>
            </a:r>
            <a:r>
              <a:rPr lang="en-SG" sz="1500" dirty="0" err="1">
                <a:latin typeface="Aptos Display" panose="020B0004020202020204" pitchFamily="34" charset="0"/>
              </a:rPr>
              <a:t>Perumahan</a:t>
            </a:r>
            <a:r>
              <a:rPr lang="en-SG" sz="1500" dirty="0">
                <a:latin typeface="Aptos Display" panose="020B0004020202020204" pitchFamily="34" charset="0"/>
              </a:rPr>
              <a:t> Dan </a:t>
            </a:r>
            <a:r>
              <a:rPr lang="en-SG" sz="1500" dirty="0" err="1">
                <a:latin typeface="Aptos Display" panose="020B0004020202020204" pitchFamily="34" charset="0"/>
              </a:rPr>
              <a:t>Hartanah</a:t>
            </a:r>
            <a:r>
              <a:rPr lang="en-SG" sz="1500" dirty="0">
                <a:latin typeface="Aptos Display" panose="020B0004020202020204" pitchFamily="34" charset="0"/>
              </a:rPr>
              <a:t>, Perak </a:t>
            </a:r>
            <a:r>
              <a:rPr lang="en-SG" sz="1500" b="1" dirty="0">
                <a:latin typeface="Aptos Display" panose="020B0004020202020204" pitchFamily="34" charset="0"/>
              </a:rPr>
              <a:t>("LPHP") </a:t>
            </a:r>
            <a:r>
              <a:rPr lang="en-SG" sz="1500" dirty="0">
                <a:latin typeface="Aptos Display" panose="020B0004020202020204" pitchFamily="34" charset="0"/>
              </a:rPr>
              <a:t>as the developer for the Group’s inaugural 		         housing project </a:t>
            </a:r>
            <a:r>
              <a:rPr lang="en-SG" sz="1500" b="1" dirty="0">
                <a:latin typeface="Aptos Display" panose="020B0004020202020204" pitchFamily="34" charset="0"/>
              </a:rPr>
              <a:t>(the “Project”) </a:t>
            </a:r>
            <a:r>
              <a:rPr lang="en-SG" sz="1500" dirty="0">
                <a:latin typeface="Aptos Display" panose="020B0004020202020204" pitchFamily="34" charset="0"/>
              </a:rPr>
              <a:t>located in Seri Iskandar, Perak, Malaysia.
</a:t>
            </a:r>
            <a:r>
              <a:rPr lang="en-SG" sz="1500" b="1" dirty="0">
                <a:latin typeface="Aptos Display" panose="020B0004020202020204" pitchFamily="34" charset="0"/>
              </a:rPr>
              <a:t>26 Jul 2021</a:t>
            </a:r>
            <a:r>
              <a:rPr lang="en-SG" sz="1500" dirty="0">
                <a:latin typeface="Aptos Display" panose="020B0004020202020204" pitchFamily="34" charset="0"/>
              </a:rPr>
              <a:t>        Awarded the contract to Energiser Enterprise Sdn Bhd ("</a:t>
            </a:r>
            <a:r>
              <a:rPr lang="en-SG" sz="1500" b="1" dirty="0">
                <a:latin typeface="Aptos Display" panose="020B0004020202020204" pitchFamily="34" charset="0"/>
              </a:rPr>
              <a:t>EESB</a:t>
            </a:r>
            <a:r>
              <a:rPr lang="en-SG" sz="1500" dirty="0">
                <a:latin typeface="Aptos Display" panose="020B0004020202020204" pitchFamily="34" charset="0"/>
              </a:rPr>
              <a:t>") as the principal contractor for the project.</a:t>
            </a:r>
          </a:p>
          <a:p>
            <a:pPr algn="just">
              <a:lnSpc>
                <a:spcPct val="120000"/>
              </a:lnSpc>
            </a:pPr>
            <a:r>
              <a:rPr lang="en-SG" sz="1500" b="1" dirty="0">
                <a:latin typeface="Aptos Display" panose="020B0004020202020204" pitchFamily="34" charset="0"/>
              </a:rPr>
              <a:t>11 Nov 2021     </a:t>
            </a:r>
            <a:r>
              <a:rPr lang="en-SG" sz="1500" dirty="0">
                <a:latin typeface="Aptos Display" panose="020B0004020202020204" pitchFamily="34" charset="0"/>
              </a:rPr>
              <a:t>Official launch of the Project sales. 
</a:t>
            </a:r>
            <a:r>
              <a:rPr lang="en-SG" sz="1500" b="1" dirty="0">
                <a:highlight>
                  <a:srgbClr val="FFFF00"/>
                </a:highlight>
                <a:latin typeface="Aptos Display" panose="020B0004020202020204" pitchFamily="34" charset="0"/>
              </a:rPr>
              <a:t>10 Feb 2025      </a:t>
            </a:r>
            <a:r>
              <a:rPr lang="en-SG" sz="1500" dirty="0">
                <a:latin typeface="Aptos Display" panose="020B0004020202020204" pitchFamily="34" charset="0"/>
              </a:rPr>
              <a:t>RNSB issued Notice of Determination, terminating EESB with immediate effect.</a:t>
            </a:r>
          </a:p>
          <a:p>
            <a:pPr algn="just">
              <a:lnSpc>
                <a:spcPct val="120000"/>
              </a:lnSpc>
            </a:pPr>
            <a:r>
              <a:rPr lang="en-SG" sz="1500" b="1" dirty="0">
                <a:highlight>
                  <a:srgbClr val="FFFF00"/>
                </a:highlight>
                <a:latin typeface="Aptos Display" panose="020B0004020202020204" pitchFamily="34" charset="0"/>
              </a:rPr>
              <a:t>20 Feb 2025     </a:t>
            </a:r>
            <a:r>
              <a:rPr lang="en-SG" sz="1500" dirty="0">
                <a:latin typeface="Aptos Display" panose="020B0004020202020204" pitchFamily="34" charset="0"/>
              </a:rPr>
              <a:t>RNSB issued Request for Arbitration to EESB and Arbitration has been commenced at Asian International Arbitration  	        Centre. An arbitrator has been appointed and directions have been provided by the arbitrator during 1</a:t>
            </a:r>
            <a:r>
              <a:rPr lang="en-SG" sz="1500" baseline="30000" dirty="0">
                <a:latin typeface="Aptos Display" panose="020B0004020202020204" pitchFamily="34" charset="0"/>
              </a:rPr>
              <a:t>st</a:t>
            </a:r>
            <a:r>
              <a:rPr lang="en-SG" sz="1500" dirty="0">
                <a:latin typeface="Aptos Display" panose="020B0004020202020204" pitchFamily="34" charset="0"/>
              </a:rPr>
              <a:t>     	         	        preliminary meeting on 7 Oct 2025.</a:t>
            </a:r>
          </a:p>
          <a:p>
            <a:pPr algn="just">
              <a:lnSpc>
                <a:spcPct val="120000"/>
              </a:lnSpc>
            </a:pPr>
            <a:r>
              <a:rPr lang="en-SG" sz="1500" b="1" dirty="0">
                <a:highlight>
                  <a:srgbClr val="FFFF00"/>
                </a:highlight>
                <a:latin typeface="Aptos Display" panose="020B0004020202020204" pitchFamily="34" charset="0"/>
              </a:rPr>
              <a:t>1 May 2025       </a:t>
            </a:r>
            <a:r>
              <a:rPr lang="en-SG" sz="1500" dirty="0">
                <a:latin typeface="Aptos Display" panose="020B0004020202020204" pitchFamily="34" charset="0"/>
              </a:rPr>
              <a:t>New Contractor RSK Global Visions (M) </a:t>
            </a:r>
            <a:r>
              <a:rPr lang="en-SG" sz="1500" dirty="0" err="1">
                <a:latin typeface="Aptos Display" panose="020B0004020202020204" pitchFamily="34" charset="0"/>
              </a:rPr>
              <a:t>Sdn</a:t>
            </a:r>
            <a:r>
              <a:rPr lang="en-SG" sz="1500" dirty="0">
                <a:latin typeface="Aptos Display" panose="020B0004020202020204" pitchFamily="34" charset="0"/>
              </a:rPr>
              <a:t> </a:t>
            </a:r>
            <a:r>
              <a:rPr lang="en-SG" sz="1500" dirty="0" err="1">
                <a:latin typeface="Aptos Display" panose="020B0004020202020204" pitchFamily="34" charset="0"/>
              </a:rPr>
              <a:t>Bhd</a:t>
            </a:r>
            <a:r>
              <a:rPr lang="en-SG" sz="1500" dirty="0">
                <a:latin typeface="Aptos Display" panose="020B0004020202020204" pitchFamily="34" charset="0"/>
              </a:rPr>
              <a:t> (“</a:t>
            </a:r>
            <a:r>
              <a:rPr lang="en-SG" sz="1500" b="1" dirty="0">
                <a:latin typeface="Aptos Display" panose="020B0004020202020204" pitchFamily="34" charset="0"/>
              </a:rPr>
              <a:t>RSK</a:t>
            </a:r>
            <a:r>
              <a:rPr lang="en-SG" sz="1500" dirty="0">
                <a:latin typeface="Aptos Display" panose="020B0004020202020204" pitchFamily="34" charset="0"/>
              </a:rPr>
              <a:t>”) has been appointed to carry on and complete the Project. </a:t>
            </a:r>
          </a:p>
          <a:p>
            <a:pPr algn="just">
              <a:lnSpc>
                <a:spcPct val="100000"/>
              </a:lnSpc>
            </a:pPr>
            <a:r>
              <a:rPr lang="en-SG" sz="2300" b="1" u="sng" dirty="0">
                <a:solidFill>
                  <a:schemeClr val="accent6">
                    <a:lumMod val="75000"/>
                  </a:schemeClr>
                </a:solidFill>
                <a:latin typeface="Aptos Display" panose="020B0004020202020204" pitchFamily="34" charset="0"/>
              </a:rPr>
              <a:t>Back on Track  </a:t>
            </a:r>
          </a:p>
          <a:p>
            <a:pPr algn="just">
              <a:lnSpc>
                <a:spcPct val="100000"/>
              </a:lnSpc>
            </a:pPr>
            <a:r>
              <a:rPr lang="en-SG" sz="1500" dirty="0">
                <a:latin typeface="Aptos Display" panose="020B0004020202020204" pitchFamily="34" charset="0"/>
              </a:rPr>
              <a:t>The Group is putting its best efforts to complete Phase 1 and 2 of the Project by March 2026 and Phase 3, the last phase of the Project, by December 2026. As for the differences with EESB, the Group is working towards resolving all the disputes and claims with EESB through the arbitration proceeding so as to close the chapter with EESB.  </a:t>
            </a:r>
            <a:r>
              <a:rPr lang="en-SG" sz="1369" dirty="0">
                <a:latin typeface="Aptos Display" panose="020B0004020202020204" pitchFamily="34" charset="0"/>
              </a:rPr>
              <a:t>
</a:t>
            </a:r>
            <a:r>
              <a:rPr lang="en-SG" sz="1955" dirty="0">
                <a:latin typeface="Aptos Display" panose="020B0004020202020204" pitchFamily="34" charset="0"/>
              </a:rPr>
              <a:t>           	</a:t>
            </a:r>
            <a:endParaRPr lang="en-SG" sz="1369" dirty="0">
              <a:latin typeface="Aptos Display" panose="020B0004020202020204" pitchFamily="34" charset="0"/>
            </a:endParaRPr>
          </a:p>
        </p:txBody>
      </p:sp>
      <p:cxnSp>
        <p:nvCxnSpPr>
          <p:cNvPr id="8" name="Straight Connector 7">
            <a:extLst>
              <a:ext uri="{FF2B5EF4-FFF2-40B4-BE49-F238E27FC236}">
                <a16:creationId xmlns:a16="http://schemas.microsoft.com/office/drawing/2014/main" id="{2AC065CF-AC32-761E-7380-1423B0CF180F}"/>
              </a:ext>
            </a:extLst>
          </p:cNvPr>
          <p:cNvCxnSpPr>
            <a:cxnSpLocks/>
          </p:cNvCxnSpPr>
          <p:nvPr/>
        </p:nvCxnSpPr>
        <p:spPr>
          <a:xfrm>
            <a:off x="951345" y="560997"/>
            <a:ext cx="1007644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30F275-1CC2-C0D6-1B32-F1492F50F912}"/>
              </a:ext>
            </a:extLst>
          </p:cNvPr>
          <p:cNvCxnSpPr>
            <a:cxnSpLocks/>
          </p:cNvCxnSpPr>
          <p:nvPr/>
        </p:nvCxnSpPr>
        <p:spPr>
          <a:xfrm>
            <a:off x="963486" y="6198063"/>
            <a:ext cx="10076448" cy="1870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3" name="Footer Placeholder 3">
            <a:extLst>
              <a:ext uri="{FF2B5EF4-FFF2-40B4-BE49-F238E27FC236}">
                <a16:creationId xmlns:a16="http://schemas.microsoft.com/office/drawing/2014/main" id="{05E513DD-7CB2-EC22-9276-4974642889D9}"/>
              </a:ext>
            </a:extLst>
          </p:cNvPr>
          <p:cNvSpPr txBox="1">
            <a:spLocks/>
          </p:cNvSpPr>
          <p:nvPr/>
        </p:nvSpPr>
        <p:spPr>
          <a:xfrm>
            <a:off x="864731" y="6161150"/>
            <a:ext cx="1559383" cy="356507"/>
          </a:xfrm>
          <a:prstGeom prst="rect">
            <a:avLst/>
          </a:prstGeom>
        </p:spPr>
        <p:txBody>
          <a:bodyPr vert="horz" lIns="91440" tIns="45719" rIns="91440" bIns="45719" rtlCol="0" anchor="ctr"/>
          <a:lstStyle>
            <a:defPPr>
              <a:defRPr lang="en-US"/>
            </a:defPPr>
            <a:lvl1pPr marL="0" algn="ctr" defTabSz="457200" rtl="0" eaLnBrk="1" latinLnBrk="0" hangingPunct="1">
              <a:defRPr sz="117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SG" sz="1759" dirty="0">
                <a:solidFill>
                  <a:srgbClr val="183CF0"/>
                </a:solidFill>
                <a:latin typeface="Aptos Display" panose="020B0004020202020204" pitchFamily="34" charset="0"/>
              </a:rPr>
              <a:t>GRP Limited</a:t>
            </a:r>
          </a:p>
        </p:txBody>
      </p:sp>
      <p:sp>
        <p:nvSpPr>
          <p:cNvPr id="4" name="Slide Number Placeholder 4">
            <a:extLst>
              <a:ext uri="{FF2B5EF4-FFF2-40B4-BE49-F238E27FC236}">
                <a16:creationId xmlns:a16="http://schemas.microsoft.com/office/drawing/2014/main" id="{43F4BFCF-1ED5-A037-BCEA-6882B6FE6389}"/>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6</a:t>
            </a:fld>
            <a:endParaRPr lang="en-SG" sz="1759" dirty="0">
              <a:solidFill>
                <a:schemeClr val="bg1"/>
              </a:solidFill>
            </a:endParaRPr>
          </a:p>
        </p:txBody>
      </p:sp>
      <p:sp>
        <p:nvSpPr>
          <p:cNvPr id="5" name="TextBox 4">
            <a:extLst>
              <a:ext uri="{FF2B5EF4-FFF2-40B4-BE49-F238E27FC236}">
                <a16:creationId xmlns:a16="http://schemas.microsoft.com/office/drawing/2014/main" id="{E03C59B6-7315-1A5A-3941-303CD751060B}"/>
              </a:ext>
            </a:extLst>
          </p:cNvPr>
          <p:cNvSpPr txBox="1"/>
          <p:nvPr/>
        </p:nvSpPr>
        <p:spPr>
          <a:xfrm>
            <a:off x="8533971" y="2790277"/>
            <a:ext cx="2182797" cy="646331"/>
          </a:xfrm>
          <a:prstGeom prst="rect">
            <a:avLst/>
          </a:prstGeom>
          <a:solidFill>
            <a:schemeClr val="accent2">
              <a:lumMod val="20000"/>
              <a:lumOff val="80000"/>
            </a:schemeClr>
          </a:solidFill>
          <a:ln>
            <a:solidFill>
              <a:schemeClr val="accent1"/>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dirty="0"/>
              <a:t>Construction Delay &amp;</a:t>
            </a:r>
          </a:p>
          <a:p>
            <a:r>
              <a:rPr lang="en-US" dirty="0"/>
              <a:t>Disputes in FY2024 </a:t>
            </a:r>
            <a:endParaRPr lang="en-SG" dirty="0"/>
          </a:p>
        </p:txBody>
      </p:sp>
    </p:spTree>
    <p:extLst>
      <p:ext uri="{BB962C8B-B14F-4D97-AF65-F5344CB8AC3E}">
        <p14:creationId xmlns:p14="http://schemas.microsoft.com/office/powerpoint/2010/main" val="127918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165BD-302D-B99C-7A65-0C1E999A4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69D92-6E9F-0268-FF06-71F15C654668}"/>
              </a:ext>
            </a:extLst>
          </p:cNvPr>
          <p:cNvSpPr>
            <a:spLocks noGrp="1"/>
          </p:cNvSpPr>
          <p:nvPr>
            <p:ph type="ctrTitle"/>
          </p:nvPr>
        </p:nvSpPr>
        <p:spPr>
          <a:xfrm>
            <a:off x="826938" y="-46485"/>
            <a:ext cx="6085926" cy="721639"/>
          </a:xfrm>
        </p:spPr>
        <p:txBody>
          <a:bodyPr anchor="ctr">
            <a:normAutofit/>
          </a:bodyPr>
          <a:lstStyle/>
          <a:p>
            <a:pPr algn="l"/>
            <a:r>
              <a:rPr lang="en-SG" sz="2737" dirty="0">
                <a:solidFill>
                  <a:srgbClr val="183CF0"/>
                </a:solidFill>
                <a:latin typeface="Aptos Display" panose="020B0004020202020204" pitchFamily="34" charset="0"/>
              </a:rPr>
              <a:t>Property Segment – Customer’s Day Event</a:t>
            </a:r>
          </a:p>
        </p:txBody>
      </p:sp>
      <p:sp>
        <p:nvSpPr>
          <p:cNvPr id="4" name="Footer Placeholder 3">
            <a:extLst>
              <a:ext uri="{FF2B5EF4-FFF2-40B4-BE49-F238E27FC236}">
                <a16:creationId xmlns:a16="http://schemas.microsoft.com/office/drawing/2014/main" id="{946AC393-E7EB-70C3-0B9C-735983062425}"/>
              </a:ext>
            </a:extLst>
          </p:cNvPr>
          <p:cNvSpPr>
            <a:spLocks noGrp="1"/>
          </p:cNvSpPr>
          <p:nvPr>
            <p:ph type="ftr" sz="quarter" idx="11"/>
          </p:nvPr>
        </p:nvSpPr>
        <p:spPr>
          <a:xfrm>
            <a:off x="8856135" y="5721371"/>
            <a:ext cx="1559383" cy="356507"/>
          </a:xfrm>
        </p:spPr>
        <p:txBody>
          <a:bodyPr/>
          <a:lstStyle/>
          <a:p>
            <a:pPr algn="l"/>
            <a:r>
              <a:rPr lang="en-SG" sz="1759" i="1" dirty="0">
                <a:solidFill>
                  <a:schemeClr val="bg2">
                    <a:lumMod val="75000"/>
                  </a:schemeClr>
                </a:solidFill>
                <a:latin typeface="Aptos Display" panose="020B0004020202020204" pitchFamily="34" charset="0"/>
              </a:rPr>
              <a:t>Living Room</a:t>
            </a:r>
          </a:p>
        </p:txBody>
      </p:sp>
      <p:cxnSp>
        <p:nvCxnSpPr>
          <p:cNvPr id="8" name="Straight Connector 7">
            <a:extLst>
              <a:ext uri="{FF2B5EF4-FFF2-40B4-BE49-F238E27FC236}">
                <a16:creationId xmlns:a16="http://schemas.microsoft.com/office/drawing/2014/main" id="{D89D33B1-CD64-F11E-7EA1-BD19C82C1BA7}"/>
              </a:ext>
            </a:extLst>
          </p:cNvPr>
          <p:cNvCxnSpPr>
            <a:cxnSpLocks/>
          </p:cNvCxnSpPr>
          <p:nvPr/>
        </p:nvCxnSpPr>
        <p:spPr>
          <a:xfrm>
            <a:off x="951345" y="560997"/>
            <a:ext cx="1007644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AA99A3-F724-85E3-73EB-BF25F9A7D7B4}"/>
              </a:ext>
            </a:extLst>
          </p:cNvPr>
          <p:cNvCxnSpPr>
            <a:cxnSpLocks/>
          </p:cNvCxnSpPr>
          <p:nvPr/>
        </p:nvCxnSpPr>
        <p:spPr>
          <a:xfrm>
            <a:off x="799348" y="6232389"/>
            <a:ext cx="10076448" cy="1870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99B52D2-78A5-C63A-9CEE-953ABFE4696B}"/>
              </a:ext>
            </a:extLst>
          </p:cNvPr>
          <p:cNvPicPr>
            <a:picLocks noChangeAspect="1"/>
          </p:cNvPicPr>
          <p:nvPr/>
        </p:nvPicPr>
        <p:blipFill>
          <a:blip r:embed="rId2"/>
          <a:srcRect t="3146" b="1659"/>
          <a:stretch>
            <a:fillRect/>
          </a:stretch>
        </p:blipFill>
        <p:spPr>
          <a:xfrm>
            <a:off x="5232579" y="2811850"/>
            <a:ext cx="3516360" cy="3266028"/>
          </a:xfrm>
          <a:prstGeom prst="rect">
            <a:avLst/>
          </a:prstGeom>
        </p:spPr>
      </p:pic>
      <p:pic>
        <p:nvPicPr>
          <p:cNvPr id="15" name="Picture 14">
            <a:extLst>
              <a:ext uri="{FF2B5EF4-FFF2-40B4-BE49-F238E27FC236}">
                <a16:creationId xmlns:a16="http://schemas.microsoft.com/office/drawing/2014/main" id="{8C15053D-FA7B-022B-C772-E22C3C4DDD34}"/>
              </a:ext>
            </a:extLst>
          </p:cNvPr>
          <p:cNvPicPr>
            <a:picLocks noChangeAspect="1"/>
          </p:cNvPicPr>
          <p:nvPr/>
        </p:nvPicPr>
        <p:blipFill>
          <a:blip r:embed="rId3"/>
          <a:srcRect l="10700"/>
          <a:stretch>
            <a:fillRect/>
          </a:stretch>
        </p:blipFill>
        <p:spPr>
          <a:xfrm>
            <a:off x="8202168" y="641464"/>
            <a:ext cx="3246718" cy="3321448"/>
          </a:xfrm>
          <a:prstGeom prst="rect">
            <a:avLst/>
          </a:prstGeom>
        </p:spPr>
      </p:pic>
      <p:sp>
        <p:nvSpPr>
          <p:cNvPr id="43" name="Footer Placeholder 3">
            <a:extLst>
              <a:ext uri="{FF2B5EF4-FFF2-40B4-BE49-F238E27FC236}">
                <a16:creationId xmlns:a16="http://schemas.microsoft.com/office/drawing/2014/main" id="{C05DF0C3-A297-B5DA-EA6E-E26BCF85A6D2}"/>
              </a:ext>
            </a:extLst>
          </p:cNvPr>
          <p:cNvSpPr txBox="1">
            <a:spLocks/>
          </p:cNvSpPr>
          <p:nvPr/>
        </p:nvSpPr>
        <p:spPr>
          <a:xfrm>
            <a:off x="817820" y="6150285"/>
            <a:ext cx="1559383" cy="356507"/>
          </a:xfrm>
          <a:prstGeom prst="rect">
            <a:avLst/>
          </a:prstGeom>
        </p:spPr>
        <p:txBody>
          <a:bodyPr vert="horz" lIns="91440" tIns="45719" rIns="91440" bIns="45719" rtlCol="0" anchor="ctr"/>
          <a:lstStyle>
            <a:defPPr>
              <a:defRPr lang="en-US"/>
            </a:defPPr>
            <a:lvl1pPr marL="0" algn="ctr" defTabSz="457200" rtl="0" eaLnBrk="1" latinLnBrk="0" hangingPunct="1">
              <a:defRPr sz="117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SG" sz="1759" dirty="0">
                <a:solidFill>
                  <a:srgbClr val="183CF0"/>
                </a:solidFill>
                <a:latin typeface="Aptos Display" panose="020B0004020202020204" pitchFamily="34" charset="0"/>
              </a:rPr>
              <a:t>GRP Limited</a:t>
            </a:r>
          </a:p>
        </p:txBody>
      </p:sp>
      <p:sp>
        <p:nvSpPr>
          <p:cNvPr id="44" name="Footer Placeholder 3">
            <a:extLst>
              <a:ext uri="{FF2B5EF4-FFF2-40B4-BE49-F238E27FC236}">
                <a16:creationId xmlns:a16="http://schemas.microsoft.com/office/drawing/2014/main" id="{5528F1F4-B731-BA86-2DC1-656DF84077F2}"/>
              </a:ext>
            </a:extLst>
          </p:cNvPr>
          <p:cNvSpPr txBox="1">
            <a:spLocks/>
          </p:cNvSpPr>
          <p:nvPr/>
        </p:nvSpPr>
        <p:spPr>
          <a:xfrm>
            <a:off x="10345280" y="3986470"/>
            <a:ext cx="1559383" cy="356507"/>
          </a:xfrm>
          <a:prstGeom prst="rect">
            <a:avLst/>
          </a:prstGeom>
        </p:spPr>
        <p:txBody>
          <a:bodyPr vert="horz" lIns="91440" tIns="45719" rIns="91440" bIns="45719" rtlCol="0" anchor="ctr"/>
          <a:lstStyle>
            <a:defPPr>
              <a:defRPr lang="en-US"/>
            </a:defPPr>
            <a:lvl1pPr marL="0" algn="ctr" defTabSz="457200" rtl="0" eaLnBrk="1" latinLnBrk="0" hangingPunct="1">
              <a:defRPr sz="117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SG" sz="1759" i="1" dirty="0">
                <a:solidFill>
                  <a:schemeClr val="bg2">
                    <a:lumMod val="75000"/>
                  </a:schemeClr>
                </a:solidFill>
                <a:latin typeface="Aptos Display" panose="020B0004020202020204" pitchFamily="34" charset="0"/>
              </a:rPr>
              <a:t>Dining Hall</a:t>
            </a:r>
          </a:p>
        </p:txBody>
      </p:sp>
      <p:sp>
        <p:nvSpPr>
          <p:cNvPr id="5" name="Slide Number Placeholder 4">
            <a:extLst>
              <a:ext uri="{FF2B5EF4-FFF2-40B4-BE49-F238E27FC236}">
                <a16:creationId xmlns:a16="http://schemas.microsoft.com/office/drawing/2014/main" id="{20B623A0-0FCB-9993-1C50-FA5FD5C4B73E}"/>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7</a:t>
            </a:fld>
            <a:endParaRPr lang="en-SG" sz="1759" dirty="0">
              <a:solidFill>
                <a:schemeClr val="bg1"/>
              </a:solidFill>
            </a:endParaRPr>
          </a:p>
        </p:txBody>
      </p:sp>
      <p:sp>
        <p:nvSpPr>
          <p:cNvPr id="10" name="TextBox 9">
            <a:extLst>
              <a:ext uri="{FF2B5EF4-FFF2-40B4-BE49-F238E27FC236}">
                <a16:creationId xmlns:a16="http://schemas.microsoft.com/office/drawing/2014/main" id="{55AF07B6-CBCF-8C24-B594-5D55F92EDAF6}"/>
              </a:ext>
            </a:extLst>
          </p:cNvPr>
          <p:cNvSpPr txBox="1"/>
          <p:nvPr/>
        </p:nvSpPr>
        <p:spPr>
          <a:xfrm>
            <a:off x="593887" y="675154"/>
            <a:ext cx="7096217" cy="2031325"/>
          </a:xfrm>
          <a:prstGeom prst="rect">
            <a:avLst/>
          </a:prstGeom>
          <a:noFill/>
        </p:spPr>
        <p:txBody>
          <a:bodyPr wrap="square">
            <a:spAutoFit/>
          </a:bodyPr>
          <a:lstStyle/>
          <a:p>
            <a:pPr>
              <a:buNone/>
            </a:pPr>
            <a:r>
              <a:rPr lang="en-US" sz="1800" dirty="0">
                <a:effectLst/>
                <a:latin typeface="Calibri" panose="020F0502020204030204" pitchFamily="34" charset="0"/>
                <a:ea typeface="DengXian" panose="02010600030101010101" pitchFamily="2" charset="-122"/>
              </a:rPr>
              <a:t>Our local partner LPHP together with RNSB, organized Customer’s Day on 28 Aug 2025 attended by 10 representatives.</a:t>
            </a:r>
            <a:endParaRPr lang="en-SG" sz="2000" dirty="0">
              <a:effectLst/>
              <a:latin typeface="Calibri" panose="020F0502020204030204" pitchFamily="34" charset="0"/>
              <a:ea typeface="DengXian" panose="02010600030101010101" pitchFamily="2" charset="-122"/>
            </a:endParaRPr>
          </a:p>
          <a:p>
            <a:pPr>
              <a:buNone/>
            </a:pPr>
            <a:r>
              <a:rPr lang="en-US" sz="1800" dirty="0">
                <a:effectLst/>
                <a:latin typeface="Calibri" panose="020F0502020204030204" pitchFamily="34" charset="0"/>
                <a:ea typeface="DengXian" panose="02010600030101010101" pitchFamily="2" charset="-122"/>
              </a:rPr>
              <a:t>A briefing of the status of Phase 1 Completion and a tour of the site to witness the progress and to check on built quality ended with positive overwhelming Q&amp;A session.</a:t>
            </a:r>
            <a:endParaRPr lang="en-SG" sz="2000" dirty="0">
              <a:effectLst/>
              <a:latin typeface="Calibri" panose="020F0502020204030204" pitchFamily="34" charset="0"/>
              <a:ea typeface="DengXian" panose="02010600030101010101" pitchFamily="2" charset="-122"/>
            </a:endParaRPr>
          </a:p>
          <a:p>
            <a:pPr>
              <a:buNone/>
            </a:pPr>
            <a:r>
              <a:rPr lang="en-US" sz="1800" dirty="0">
                <a:effectLst/>
                <a:latin typeface="Calibri" panose="020F0502020204030204" pitchFamily="34" charset="0"/>
                <a:ea typeface="DengXian" panose="02010600030101010101" pitchFamily="2" charset="-122"/>
              </a:rPr>
              <a:t>Overall customer representatives were happy to see the project moving again and look forward to receiving their units in the 1</a:t>
            </a:r>
            <a:r>
              <a:rPr lang="en-US" sz="1800" baseline="30000" dirty="0">
                <a:effectLst/>
                <a:latin typeface="Calibri" panose="020F0502020204030204" pitchFamily="34" charset="0"/>
                <a:ea typeface="DengXian" panose="02010600030101010101" pitchFamily="2" charset="-122"/>
              </a:rPr>
              <a:t>st</a:t>
            </a:r>
            <a:r>
              <a:rPr lang="en-US" sz="1800" dirty="0">
                <a:effectLst/>
                <a:latin typeface="Calibri" panose="020F0502020204030204" pitchFamily="34" charset="0"/>
                <a:ea typeface="DengXian" panose="02010600030101010101" pitchFamily="2" charset="-122"/>
              </a:rPr>
              <a:t> Quarter 2026.</a:t>
            </a:r>
            <a:endParaRPr lang="en-SG" sz="2000" dirty="0">
              <a:effectLst/>
              <a:latin typeface="Calibri" panose="020F0502020204030204" pitchFamily="34" charset="0"/>
              <a:ea typeface="DengXian" panose="02010600030101010101" pitchFamily="2" charset="-122"/>
            </a:endParaRPr>
          </a:p>
        </p:txBody>
      </p:sp>
      <p:sp>
        <p:nvSpPr>
          <p:cNvPr id="11" name="TextBox 10">
            <a:extLst>
              <a:ext uri="{FF2B5EF4-FFF2-40B4-BE49-F238E27FC236}">
                <a16:creationId xmlns:a16="http://schemas.microsoft.com/office/drawing/2014/main" id="{0D7DFBE7-5ADD-5049-FA6D-EAA64654EC04}"/>
              </a:ext>
            </a:extLst>
          </p:cNvPr>
          <p:cNvSpPr txBox="1"/>
          <p:nvPr/>
        </p:nvSpPr>
        <p:spPr>
          <a:xfrm>
            <a:off x="593886" y="2788583"/>
            <a:ext cx="4353017" cy="646331"/>
          </a:xfrm>
          <a:prstGeom prst="rect">
            <a:avLst/>
          </a:prstGeom>
          <a:noFill/>
        </p:spPr>
        <p:txBody>
          <a:bodyPr wrap="square">
            <a:spAutoFit/>
          </a:bodyPr>
          <a:lstStyle/>
          <a:p>
            <a:pPr>
              <a:buNone/>
            </a:pPr>
            <a:r>
              <a:rPr lang="en-US" sz="1800" dirty="0">
                <a:effectLst/>
                <a:latin typeface="Calibri" panose="020F0502020204030204" pitchFamily="34" charset="0"/>
                <a:ea typeface="DengXian" panose="02010600030101010101" pitchFamily="2" charset="-122"/>
              </a:rPr>
              <a:t>The Project is now able to sell to the general public on top of the uniform groups. </a:t>
            </a:r>
            <a:endParaRPr lang="en-SG" sz="2000" dirty="0">
              <a:effectLst/>
              <a:latin typeface="Calibri" panose="020F0502020204030204" pitchFamily="34" charset="0"/>
              <a:ea typeface="DengXian" panose="02010600030101010101" pitchFamily="2" charset="-122"/>
            </a:endParaRPr>
          </a:p>
        </p:txBody>
      </p:sp>
      <p:pic>
        <p:nvPicPr>
          <p:cNvPr id="16" name="Picture 15">
            <a:extLst>
              <a:ext uri="{FF2B5EF4-FFF2-40B4-BE49-F238E27FC236}">
                <a16:creationId xmlns:a16="http://schemas.microsoft.com/office/drawing/2014/main" id="{8087B2A7-17F8-EC72-B7E5-E0FE78974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995" y="3590862"/>
            <a:ext cx="4316552" cy="2430059"/>
          </a:xfrm>
          <a:prstGeom prst="rect">
            <a:avLst/>
          </a:prstGeom>
        </p:spPr>
      </p:pic>
    </p:spTree>
    <p:extLst>
      <p:ext uri="{BB962C8B-B14F-4D97-AF65-F5344CB8AC3E}">
        <p14:creationId xmlns:p14="http://schemas.microsoft.com/office/powerpoint/2010/main" val="248858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6D4A0-23A4-5A44-7C64-7FEC81EBA05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A95805-7F7F-9125-A689-E02B2CA064F9}"/>
              </a:ext>
            </a:extLst>
          </p:cNvPr>
          <p:cNvSpPr>
            <a:spLocks noGrp="1"/>
          </p:cNvSpPr>
          <p:nvPr>
            <p:ph type="ftr" sz="quarter" idx="11"/>
          </p:nvPr>
        </p:nvSpPr>
        <p:spPr>
          <a:xfrm>
            <a:off x="874856" y="6170617"/>
            <a:ext cx="1559383" cy="356507"/>
          </a:xfrm>
        </p:spPr>
        <p:txBody>
          <a:bodyPr/>
          <a:lstStyle/>
          <a:p>
            <a:pPr algn="l"/>
            <a:r>
              <a:rPr lang="en-SG" sz="1759" dirty="0">
                <a:solidFill>
                  <a:srgbClr val="183CF0"/>
                </a:solidFill>
                <a:latin typeface="Aptos Display" panose="020B0004020202020204" pitchFamily="34" charset="0"/>
              </a:rPr>
              <a:t>GRP Limited</a:t>
            </a:r>
          </a:p>
        </p:txBody>
      </p:sp>
      <p:pic>
        <p:nvPicPr>
          <p:cNvPr id="7" name="Picture 6">
            <a:extLst>
              <a:ext uri="{FF2B5EF4-FFF2-40B4-BE49-F238E27FC236}">
                <a16:creationId xmlns:a16="http://schemas.microsoft.com/office/drawing/2014/main" id="{0CBDED77-7DBA-00B6-EEB4-AB3D19DDC545}"/>
              </a:ext>
            </a:extLst>
          </p:cNvPr>
          <p:cNvPicPr>
            <a:picLocks noChangeAspect="1"/>
          </p:cNvPicPr>
          <p:nvPr/>
        </p:nvPicPr>
        <p:blipFill>
          <a:blip r:embed="rId3"/>
          <a:stretch>
            <a:fillRect/>
          </a:stretch>
        </p:blipFill>
        <p:spPr>
          <a:xfrm rot="5400000">
            <a:off x="3073978" y="-1851917"/>
            <a:ext cx="5850855" cy="10249098"/>
          </a:xfrm>
          <a:prstGeom prst="rect">
            <a:avLst/>
          </a:prstGeom>
        </p:spPr>
      </p:pic>
      <p:sp>
        <p:nvSpPr>
          <p:cNvPr id="3" name="Title 1">
            <a:extLst>
              <a:ext uri="{FF2B5EF4-FFF2-40B4-BE49-F238E27FC236}">
                <a16:creationId xmlns:a16="http://schemas.microsoft.com/office/drawing/2014/main" id="{940CD1C7-BB3C-9E76-9CED-D474E5AED818}"/>
              </a:ext>
            </a:extLst>
          </p:cNvPr>
          <p:cNvSpPr>
            <a:spLocks noGrp="1"/>
          </p:cNvSpPr>
          <p:nvPr>
            <p:ph type="ctrTitle"/>
          </p:nvPr>
        </p:nvSpPr>
        <p:spPr>
          <a:xfrm>
            <a:off x="826938" y="-46485"/>
            <a:ext cx="3560127" cy="721639"/>
          </a:xfrm>
        </p:spPr>
        <p:txBody>
          <a:bodyPr anchor="ctr">
            <a:normAutofit fontScale="90000"/>
          </a:bodyPr>
          <a:lstStyle/>
          <a:p>
            <a:pPr algn="l"/>
            <a:r>
              <a:rPr lang="en-SG" sz="2737" dirty="0">
                <a:solidFill>
                  <a:srgbClr val="183CF0"/>
                </a:solidFill>
                <a:latin typeface="Aptos Display" panose="020B0004020202020204" pitchFamily="34" charset="0"/>
              </a:rPr>
              <a:t>Property Segment Phase 1</a:t>
            </a:r>
          </a:p>
        </p:txBody>
      </p:sp>
      <p:cxnSp>
        <p:nvCxnSpPr>
          <p:cNvPr id="9" name="Straight Connector 8">
            <a:extLst>
              <a:ext uri="{FF2B5EF4-FFF2-40B4-BE49-F238E27FC236}">
                <a16:creationId xmlns:a16="http://schemas.microsoft.com/office/drawing/2014/main" id="{192648C3-B113-C6EF-D5C1-ADD14759CD08}"/>
              </a:ext>
            </a:extLst>
          </p:cNvPr>
          <p:cNvCxnSpPr>
            <a:cxnSpLocks/>
          </p:cNvCxnSpPr>
          <p:nvPr/>
        </p:nvCxnSpPr>
        <p:spPr>
          <a:xfrm>
            <a:off x="951345" y="560997"/>
            <a:ext cx="1007644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F7C5A8C-2B95-B6AD-82C9-7DA7521EB3EA}"/>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8</a:t>
            </a:fld>
            <a:endParaRPr lang="en-SG" sz="1759" dirty="0">
              <a:solidFill>
                <a:schemeClr val="bg1"/>
              </a:solidFill>
            </a:endParaRPr>
          </a:p>
        </p:txBody>
      </p:sp>
      <p:pic>
        <p:nvPicPr>
          <p:cNvPr id="6" name="Picture 5">
            <a:extLst>
              <a:ext uri="{FF2B5EF4-FFF2-40B4-BE49-F238E27FC236}">
                <a16:creationId xmlns:a16="http://schemas.microsoft.com/office/drawing/2014/main" id="{BBE78472-580C-0D01-D7EA-34C524857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28" y="1068844"/>
            <a:ext cx="6913574" cy="4163556"/>
          </a:xfrm>
          <a:prstGeom prst="rect">
            <a:avLst/>
          </a:prstGeom>
        </p:spPr>
      </p:pic>
      <p:sp>
        <p:nvSpPr>
          <p:cNvPr id="2" name="TextBox 1">
            <a:extLst>
              <a:ext uri="{FF2B5EF4-FFF2-40B4-BE49-F238E27FC236}">
                <a16:creationId xmlns:a16="http://schemas.microsoft.com/office/drawing/2014/main" id="{78CABBDC-FA37-C4C7-12E0-5456AC44CFC2}"/>
              </a:ext>
            </a:extLst>
          </p:cNvPr>
          <p:cNvSpPr txBox="1"/>
          <p:nvPr/>
        </p:nvSpPr>
        <p:spPr>
          <a:xfrm>
            <a:off x="1800434" y="630255"/>
            <a:ext cx="1613134" cy="369332"/>
          </a:xfrm>
          <a:prstGeom prst="rect">
            <a:avLst/>
          </a:prstGeom>
          <a:solidFill>
            <a:srgbClr val="FFFF00"/>
          </a:solidFill>
          <a:ln>
            <a:solidFill>
              <a:schemeClr val="tx1"/>
            </a:solidFill>
            <a:prstDash val="solid"/>
          </a:ln>
        </p:spPr>
        <p:txBody>
          <a:bodyPr wrap="none" rtlCol="0">
            <a:spAutoFit/>
          </a:bodyPr>
          <a:lstStyle/>
          <a:p>
            <a:r>
              <a:rPr lang="en-US" dirty="0"/>
              <a:t>Update FY2025</a:t>
            </a:r>
            <a:endParaRPr lang="en-SG" dirty="0"/>
          </a:p>
        </p:txBody>
      </p:sp>
      <p:sp>
        <p:nvSpPr>
          <p:cNvPr id="8" name="TextBox 7">
            <a:extLst>
              <a:ext uri="{FF2B5EF4-FFF2-40B4-BE49-F238E27FC236}">
                <a16:creationId xmlns:a16="http://schemas.microsoft.com/office/drawing/2014/main" id="{2670C390-4766-7DA8-2D6F-89DAABC54C92}"/>
              </a:ext>
            </a:extLst>
          </p:cNvPr>
          <p:cNvSpPr txBox="1"/>
          <p:nvPr/>
        </p:nvSpPr>
        <p:spPr>
          <a:xfrm>
            <a:off x="8212666" y="2609930"/>
            <a:ext cx="1613134" cy="369332"/>
          </a:xfrm>
          <a:prstGeom prst="rect">
            <a:avLst/>
          </a:prstGeom>
          <a:solidFill>
            <a:schemeClr val="accent5">
              <a:lumMod val="20000"/>
              <a:lumOff val="80000"/>
            </a:schemeClr>
          </a:solidFill>
          <a:ln>
            <a:solidFill>
              <a:schemeClr val="tx1"/>
            </a:solidFill>
            <a:extLst>
              <a:ext uri="{C807C97D-BFC1-408E-A445-0C87EB9F89A2}">
                <ask:lineSketchStyleProps xmlns:ask="http://schemas.microsoft.com/office/drawing/2018/sketchyshapes">
                  <ask:type>
                    <ask:lineSketchNone/>
                  </ask:type>
                </ask:lineSketchStyleProps>
              </a:ext>
            </a:extLst>
          </a:ln>
        </p:spPr>
        <p:txBody>
          <a:bodyPr wrap="none" rtlCol="0">
            <a:spAutoFit/>
          </a:bodyPr>
          <a:lstStyle/>
          <a:p>
            <a:r>
              <a:rPr lang="en-US" dirty="0"/>
              <a:t>Update FY2024</a:t>
            </a:r>
            <a:endParaRPr lang="en-SG" dirty="0"/>
          </a:p>
        </p:txBody>
      </p:sp>
    </p:spTree>
    <p:extLst>
      <p:ext uri="{BB962C8B-B14F-4D97-AF65-F5344CB8AC3E}">
        <p14:creationId xmlns:p14="http://schemas.microsoft.com/office/powerpoint/2010/main" val="1382006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3733F-2281-5404-C932-69666375C1F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D520AD-3576-EA4B-6511-B30D9F35E474}"/>
              </a:ext>
            </a:extLst>
          </p:cNvPr>
          <p:cNvSpPr>
            <a:spLocks noGrp="1"/>
          </p:cNvSpPr>
          <p:nvPr>
            <p:ph type="ftr" sz="quarter" idx="11"/>
          </p:nvPr>
        </p:nvSpPr>
        <p:spPr>
          <a:xfrm>
            <a:off x="705522" y="6151404"/>
            <a:ext cx="1559383" cy="356507"/>
          </a:xfrm>
        </p:spPr>
        <p:txBody>
          <a:bodyPr/>
          <a:lstStyle/>
          <a:p>
            <a:pPr algn="l"/>
            <a:r>
              <a:rPr lang="en-SG" sz="1759" dirty="0">
                <a:solidFill>
                  <a:srgbClr val="183CF0"/>
                </a:solidFill>
                <a:latin typeface="Aptos Display" panose="020B0004020202020204" pitchFamily="34" charset="0"/>
              </a:rPr>
              <a:t>GRP Limited</a:t>
            </a:r>
          </a:p>
        </p:txBody>
      </p:sp>
      <p:pic>
        <p:nvPicPr>
          <p:cNvPr id="7" name="Picture 6">
            <a:extLst>
              <a:ext uri="{FF2B5EF4-FFF2-40B4-BE49-F238E27FC236}">
                <a16:creationId xmlns:a16="http://schemas.microsoft.com/office/drawing/2014/main" id="{55CC0445-2B54-BFAB-1BBE-D44D3F7AC2D5}"/>
              </a:ext>
            </a:extLst>
          </p:cNvPr>
          <p:cNvPicPr>
            <a:picLocks noChangeAspect="1"/>
          </p:cNvPicPr>
          <p:nvPr/>
        </p:nvPicPr>
        <p:blipFill>
          <a:blip r:embed="rId2"/>
          <a:stretch>
            <a:fillRect/>
          </a:stretch>
        </p:blipFill>
        <p:spPr>
          <a:xfrm>
            <a:off x="3903055" y="757350"/>
            <a:ext cx="7711807" cy="5627183"/>
          </a:xfrm>
          <a:prstGeom prst="rect">
            <a:avLst/>
          </a:prstGeom>
        </p:spPr>
      </p:pic>
      <p:sp>
        <p:nvSpPr>
          <p:cNvPr id="3" name="Title 1">
            <a:extLst>
              <a:ext uri="{FF2B5EF4-FFF2-40B4-BE49-F238E27FC236}">
                <a16:creationId xmlns:a16="http://schemas.microsoft.com/office/drawing/2014/main" id="{F8481FFB-32E4-B757-733D-4F266C252202}"/>
              </a:ext>
            </a:extLst>
          </p:cNvPr>
          <p:cNvSpPr>
            <a:spLocks noGrp="1"/>
          </p:cNvSpPr>
          <p:nvPr>
            <p:ph type="ctrTitle"/>
          </p:nvPr>
        </p:nvSpPr>
        <p:spPr>
          <a:xfrm>
            <a:off x="826938" y="-46485"/>
            <a:ext cx="3560127" cy="721639"/>
          </a:xfrm>
        </p:spPr>
        <p:txBody>
          <a:bodyPr anchor="ctr">
            <a:normAutofit fontScale="90000"/>
          </a:bodyPr>
          <a:lstStyle/>
          <a:p>
            <a:pPr algn="l"/>
            <a:r>
              <a:rPr lang="en-SG" sz="2737" dirty="0">
                <a:solidFill>
                  <a:srgbClr val="183CF0"/>
                </a:solidFill>
                <a:latin typeface="Aptos Display" panose="020B0004020202020204" pitchFamily="34" charset="0"/>
              </a:rPr>
              <a:t>Property Segment Phase 2</a:t>
            </a:r>
          </a:p>
        </p:txBody>
      </p:sp>
      <p:cxnSp>
        <p:nvCxnSpPr>
          <p:cNvPr id="6" name="Straight Connector 5">
            <a:extLst>
              <a:ext uri="{FF2B5EF4-FFF2-40B4-BE49-F238E27FC236}">
                <a16:creationId xmlns:a16="http://schemas.microsoft.com/office/drawing/2014/main" id="{3175740E-C9C3-B2DF-5FE4-0462B15B0931}"/>
              </a:ext>
            </a:extLst>
          </p:cNvPr>
          <p:cNvCxnSpPr>
            <a:cxnSpLocks/>
          </p:cNvCxnSpPr>
          <p:nvPr/>
        </p:nvCxnSpPr>
        <p:spPr>
          <a:xfrm>
            <a:off x="951345" y="560997"/>
            <a:ext cx="1007644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1A03497-7F88-571A-3CDD-77C13DC5821E}"/>
              </a:ext>
            </a:extLst>
          </p:cNvPr>
          <p:cNvSpPr txBox="1">
            <a:spLocks/>
          </p:cNvSpPr>
          <p:nvPr/>
        </p:nvSpPr>
        <p:spPr>
          <a:xfrm>
            <a:off x="10902267" y="6206280"/>
            <a:ext cx="546619" cy="356507"/>
          </a:xfrm>
          <a:prstGeom prst="rect">
            <a:avLst/>
          </a:prstGeom>
          <a:solidFill>
            <a:srgbClr val="5858E6"/>
          </a:solidFill>
          <a:ln w="19050" cap="flat" cmpd="sng" algn="ctr">
            <a:noFill/>
            <a:prstDash val="solid"/>
            <a:miter lim="800000"/>
          </a:ln>
        </p:spPr>
        <p:style>
          <a:lnRef idx="3">
            <a:schemeClr val="lt1"/>
          </a:lnRef>
          <a:fillRef idx="1">
            <a:schemeClr val="accent1"/>
          </a:fillRef>
          <a:effectRef idx="1">
            <a:schemeClr val="accent1"/>
          </a:effectRef>
          <a:fontRef idx="minor">
            <a:schemeClr val="lt1"/>
          </a:fontRef>
        </p:style>
        <p:txBody>
          <a:bodyPr vert="horz" lIns="89279" tIns="44639" rIns="89279" bIns="4463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fld id="{BE2D9CAB-469F-4D18-9829-39713F7923B0}" type="slidenum">
              <a:rPr lang="en-SG" sz="1759">
                <a:solidFill>
                  <a:schemeClr val="bg1"/>
                </a:solidFill>
              </a:rPr>
              <a:pPr algn="ctr"/>
              <a:t>9</a:t>
            </a:fld>
            <a:endParaRPr lang="en-SG" sz="1759" dirty="0">
              <a:solidFill>
                <a:schemeClr val="bg1"/>
              </a:solidFill>
            </a:endParaRPr>
          </a:p>
        </p:txBody>
      </p:sp>
      <p:pic>
        <p:nvPicPr>
          <p:cNvPr id="8" name="Picture 7">
            <a:extLst>
              <a:ext uri="{FF2B5EF4-FFF2-40B4-BE49-F238E27FC236}">
                <a16:creationId xmlns:a16="http://schemas.microsoft.com/office/drawing/2014/main" id="{7CA08376-1CAF-1AB4-99BC-4AD87CEB6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01" y="675154"/>
            <a:ext cx="5238946" cy="2946907"/>
          </a:xfrm>
          <a:prstGeom prst="rect">
            <a:avLst/>
          </a:prstGeom>
        </p:spPr>
      </p:pic>
      <p:pic>
        <p:nvPicPr>
          <p:cNvPr id="10" name="Picture 9">
            <a:extLst>
              <a:ext uri="{FF2B5EF4-FFF2-40B4-BE49-F238E27FC236}">
                <a16:creationId xmlns:a16="http://schemas.microsoft.com/office/drawing/2014/main" id="{6D97920F-EC32-4640-0816-CC7956519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66" y="3660396"/>
            <a:ext cx="4526015" cy="2545884"/>
          </a:xfrm>
          <a:prstGeom prst="rect">
            <a:avLst/>
          </a:prstGeom>
        </p:spPr>
      </p:pic>
      <p:sp>
        <p:nvSpPr>
          <p:cNvPr id="11" name="TextBox 10">
            <a:extLst>
              <a:ext uri="{FF2B5EF4-FFF2-40B4-BE49-F238E27FC236}">
                <a16:creationId xmlns:a16="http://schemas.microsoft.com/office/drawing/2014/main" id="{FAEEF190-C13D-113C-5D42-4EFEFBEA6943}"/>
              </a:ext>
            </a:extLst>
          </p:cNvPr>
          <p:cNvSpPr txBox="1"/>
          <p:nvPr/>
        </p:nvSpPr>
        <p:spPr>
          <a:xfrm>
            <a:off x="5284298" y="4986700"/>
            <a:ext cx="1613134" cy="369332"/>
          </a:xfrm>
          <a:prstGeom prst="rect">
            <a:avLst/>
          </a:prstGeom>
          <a:solidFill>
            <a:srgbClr val="FFFF00"/>
          </a:solidFill>
          <a:ln>
            <a:solidFill>
              <a:schemeClr val="tx1"/>
            </a:solidFill>
            <a:prstDash val="solid"/>
          </a:ln>
        </p:spPr>
        <p:txBody>
          <a:bodyPr wrap="none" rtlCol="0">
            <a:spAutoFit/>
          </a:bodyPr>
          <a:lstStyle/>
          <a:p>
            <a:r>
              <a:rPr lang="en-US" dirty="0"/>
              <a:t>Update FY2025</a:t>
            </a:r>
            <a:endParaRPr lang="en-SG" dirty="0"/>
          </a:p>
        </p:txBody>
      </p:sp>
      <p:pic>
        <p:nvPicPr>
          <p:cNvPr id="12" name="Picture 11">
            <a:extLst>
              <a:ext uri="{FF2B5EF4-FFF2-40B4-BE49-F238E27FC236}">
                <a16:creationId xmlns:a16="http://schemas.microsoft.com/office/drawing/2014/main" id="{005FAC9C-C7F2-D343-06AB-B844FAC88D92}"/>
              </a:ext>
            </a:extLst>
          </p:cNvPr>
          <p:cNvPicPr>
            <a:picLocks noChangeAspect="1"/>
          </p:cNvPicPr>
          <p:nvPr/>
        </p:nvPicPr>
        <p:blipFill>
          <a:blip r:embed="rId5"/>
          <a:stretch>
            <a:fillRect/>
          </a:stretch>
        </p:blipFill>
        <p:spPr>
          <a:xfrm>
            <a:off x="9468548" y="1455207"/>
            <a:ext cx="1707028" cy="493819"/>
          </a:xfrm>
          <a:prstGeom prst="rect">
            <a:avLst/>
          </a:prstGeom>
        </p:spPr>
      </p:pic>
    </p:spTree>
    <p:extLst>
      <p:ext uri="{BB962C8B-B14F-4D97-AF65-F5344CB8AC3E}">
        <p14:creationId xmlns:p14="http://schemas.microsoft.com/office/powerpoint/2010/main" val="4425057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C067062-C5E5-4456-A410-0D21BC7A1DE2}">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1322</TotalTime>
  <Words>1726</Words>
  <Application>Microsoft Office PowerPoint</Application>
  <PresentationFormat>Custom</PresentationFormat>
  <Paragraphs>214</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HelveticaNeue</vt:lpstr>
      <vt:lpstr>SegoeUISymbol</vt:lpstr>
      <vt:lpstr>Aptos Display</vt:lpstr>
      <vt:lpstr>Arial</vt:lpstr>
      <vt:lpstr>Calibri</vt:lpstr>
      <vt:lpstr>Calibri Light</vt:lpstr>
      <vt:lpstr>Wingdings</vt:lpstr>
      <vt:lpstr>Office Theme</vt:lpstr>
      <vt:lpstr>AGM 24 October 2025</vt:lpstr>
      <vt:lpstr>Disclaimer</vt:lpstr>
      <vt:lpstr>2025 Business Review</vt:lpstr>
      <vt:lpstr> Key Financial Indicators</vt:lpstr>
      <vt:lpstr> Total Shareholder Return (TSR)</vt:lpstr>
      <vt:lpstr>Property Segment</vt:lpstr>
      <vt:lpstr>Property Segment – Customer’s Day Event</vt:lpstr>
      <vt:lpstr>Property Segment Phase 1</vt:lpstr>
      <vt:lpstr>Property Segment Phase 2</vt:lpstr>
      <vt:lpstr>Property Segment All Three Phases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 Su</dc:creator>
  <cp:lastModifiedBy>LK Goh</cp:lastModifiedBy>
  <cp:revision>22</cp:revision>
  <cp:lastPrinted>2025-10-15T05:00:49Z</cp:lastPrinted>
  <dcterms:created xsi:type="dcterms:W3CDTF">2024-10-21T05:56:13Z</dcterms:created>
  <dcterms:modified xsi:type="dcterms:W3CDTF">2025-10-21T11:35:55Z</dcterms:modified>
</cp:coreProperties>
</file>